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notesMasterIdLst>
    <p:notesMasterId r:id="rId34"/>
  </p:notesMasterIdLst>
  <p:sldIdLst>
    <p:sldId id="256" r:id="rId2"/>
    <p:sldId id="280" r:id="rId3"/>
    <p:sldId id="270" r:id="rId4"/>
    <p:sldId id="258" r:id="rId5"/>
    <p:sldId id="263" r:id="rId6"/>
    <p:sldId id="299" r:id="rId7"/>
    <p:sldId id="300" r:id="rId8"/>
    <p:sldId id="301" r:id="rId9"/>
    <p:sldId id="302" r:id="rId10"/>
    <p:sldId id="303" r:id="rId11"/>
    <p:sldId id="304" r:id="rId12"/>
    <p:sldId id="305" r:id="rId13"/>
    <p:sldId id="297" r:id="rId14"/>
    <p:sldId id="306" r:id="rId15"/>
    <p:sldId id="282" r:id="rId16"/>
    <p:sldId id="283" r:id="rId17"/>
    <p:sldId id="298" r:id="rId18"/>
    <p:sldId id="307" r:id="rId19"/>
    <p:sldId id="310" r:id="rId20"/>
    <p:sldId id="311" r:id="rId21"/>
    <p:sldId id="308" r:id="rId22"/>
    <p:sldId id="309" r:id="rId23"/>
    <p:sldId id="312" r:id="rId24"/>
    <p:sldId id="313" r:id="rId25"/>
    <p:sldId id="274" r:id="rId26"/>
    <p:sldId id="272" r:id="rId27"/>
    <p:sldId id="273" r:id="rId28"/>
    <p:sldId id="275" r:id="rId29"/>
    <p:sldId id="276" r:id="rId30"/>
    <p:sldId id="277" r:id="rId31"/>
    <p:sldId id="281" r:id="rId32"/>
    <p:sldId id="295"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36" autoAdjust="0"/>
    <p:restoredTop sz="94660"/>
  </p:normalViewPr>
  <p:slideViewPr>
    <p:cSldViewPr>
      <p:cViewPr varScale="1">
        <p:scale>
          <a:sx n="109" d="100"/>
          <a:sy n="109" d="100"/>
        </p:scale>
        <p:origin x="1686"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001BBB3-923E-45BB-8986-0BE53E29E610}" type="datetimeFigureOut">
              <a:rPr lang="en-US" smtClean="0"/>
              <a:pPr/>
              <a:t>2017-12-07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4A76DE9-ABFD-44C3-8C65-B0024D320B3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miter lim="800000"/>
            <a:headEnd/>
            <a:tailEnd/>
          </a:ln>
        </p:spPr>
        <p:txBody>
          <a:bodyPr/>
          <a:lstStyle/>
          <a:p>
            <a:fld id="{439E2493-866F-434F-B0B3-2A9323BAC709}" type="slidenum">
              <a:rPr lang="en-US">
                <a:latin typeface="Arial" pitchFamily="34" charset="0"/>
                <a:ea typeface="MS PGothic" pitchFamily="34" charset="-128"/>
              </a:rPr>
              <a:pPr/>
              <a:t>3</a:t>
            </a:fld>
            <a:endParaRPr lang="en-US">
              <a:latin typeface="Arial" pitchFamily="34" charset="0"/>
              <a:ea typeface="MS PGothic" pitchFamily="34" charset="-128"/>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p:spPr>
        <p:txBody>
          <a:bodyPr/>
          <a:lstStyle/>
          <a:p>
            <a:pPr marL="228600" indent="-228600" eaLnBrk="1" hangingPunct="1">
              <a:buFontTx/>
              <a:buAutoNum type="arabicPeriod"/>
            </a:pPr>
            <a:r>
              <a:rPr lang="en-AU" smtClean="0">
                <a:latin typeface="Arial" pitchFamily="34" charset="0"/>
              </a:rPr>
              <a:t>Early mobilisation forms an integral component of the postoperative management of patients undergoing UAS in current clinical practice</a:t>
            </a:r>
          </a:p>
          <a:p>
            <a:pPr marL="228600" indent="-228600" eaLnBrk="1" hangingPunct="1">
              <a:buFontTx/>
              <a:buAutoNum type="arabicPeriod"/>
            </a:pPr>
            <a:r>
              <a:rPr lang="en-AU" smtClean="0">
                <a:latin typeface="Arial" pitchFamily="34" charset="0"/>
              </a:rPr>
              <a:t>Early mobilisation has been practiced for quite a while, and was accepted as part of routine postoperative care in the 1940s</a:t>
            </a:r>
          </a:p>
          <a:p>
            <a:pPr marL="228600" indent="-228600" eaLnBrk="1" hangingPunct="1">
              <a:buFontTx/>
              <a:buAutoNum type="arabicPeriod"/>
            </a:pPr>
            <a:r>
              <a:rPr lang="en-AU" smtClean="0">
                <a:latin typeface="Arial" pitchFamily="34" charset="0"/>
              </a:rPr>
              <a:t>Within the literature, frequent and high quantities of early postoperative mobilisation have been associated with benefits such as: reductions in postoperative LOS, prevention of postoperative complications, prevention of functional decline and improvements in postoperative quality of life.</a:t>
            </a:r>
          </a:p>
          <a:p>
            <a:pPr marL="228600" indent="-228600" eaLnBrk="1" hangingPunct="1">
              <a:buFontTx/>
              <a:buAutoNum type="arabicPeriod"/>
            </a:pPr>
            <a:r>
              <a:rPr lang="en-AU" smtClean="0">
                <a:latin typeface="Arial" pitchFamily="34" charset="0"/>
              </a:rPr>
              <a:t>Therefore, it is considered important to get the patient upright and moving early after surgery</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50179"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US" dirty="0">
                <a:latin typeface="Times New Roman" charset="0"/>
                <a:ea typeface="MS PGothic" charset="0"/>
              </a:rPr>
              <a:t>Early mobility can be defined as PT evaluation and interventions being completed as soon as the interdisciplinary team believes it is appropriate and safe. </a:t>
            </a:r>
          </a:p>
          <a:p>
            <a:pPr>
              <a:defRPr/>
            </a:pPr>
            <a:endParaRPr lang="en-US" dirty="0">
              <a:latin typeface="Times New Roman" charset="0"/>
              <a:ea typeface="MS PGothic" charset="0"/>
            </a:endParaRPr>
          </a:p>
          <a:p>
            <a:pPr marL="0" lvl="1">
              <a:defRPr/>
            </a:pPr>
            <a:r>
              <a:rPr lang="en-US" dirty="0">
                <a:latin typeface="Times New Roman" charset="0"/>
                <a:ea typeface="MS PGothic" charset="0"/>
              </a:rPr>
              <a:t>The dynamic interdisciplinary team at the University of Michigan is made up of physicians, physical therapists, respiratory therapists, nursing staff, and PT technicians.  </a:t>
            </a:r>
          </a:p>
          <a:p>
            <a:pPr>
              <a:defRPr/>
            </a:pPr>
            <a:endParaRPr lang="en-US" dirty="0">
              <a:latin typeface="Times New Roman" charset="0"/>
              <a:ea typeface="MS PGothic" charset="0"/>
            </a:endParaRPr>
          </a:p>
          <a:p>
            <a:pPr>
              <a:defRPr/>
            </a:pPr>
            <a:r>
              <a:rPr lang="en-US" dirty="0">
                <a:latin typeface="Times New Roman" charset="0"/>
                <a:ea typeface="MS PGothic" charset="0"/>
              </a:rPr>
              <a:t>The ultimate goal of an early mobility program is to promote the maximal level of functional independence before hospital discharge. </a:t>
            </a:r>
          </a:p>
          <a:p>
            <a:pPr>
              <a:defRPr/>
            </a:pPr>
            <a:endParaRPr lang="en-US" dirty="0">
              <a:latin typeface="Times New Roman" charset="0"/>
              <a:ea typeface="MS PGothic" charset="0"/>
            </a:endParaRPr>
          </a:p>
          <a:p>
            <a:pPr>
              <a:defRPr/>
            </a:pPr>
            <a:r>
              <a:rPr lang="en-US" dirty="0">
                <a:latin typeface="Times New Roman" charset="0"/>
                <a:ea typeface="MS PGothic" charset="0"/>
              </a:rPr>
              <a:t>Neuromuscular weakness and physical impairments can lead to decreased quality of life after ICU admission. </a:t>
            </a:r>
          </a:p>
          <a:p>
            <a:pPr>
              <a:defRPr/>
            </a:pPr>
            <a:endParaRPr lang="en-US" dirty="0">
              <a:latin typeface="Times New Roman" charset="0"/>
              <a:ea typeface="MS PGothic" charset="0"/>
            </a:endParaRPr>
          </a:p>
          <a:p>
            <a:pPr>
              <a:defRPr/>
            </a:pPr>
            <a:r>
              <a:rPr lang="en-US" dirty="0">
                <a:latin typeface="Times New Roman" charset="0"/>
                <a:ea typeface="MS PGothic" charset="0"/>
              </a:rPr>
              <a:t>By initiating an early mobility program into intensive care units throughout the country, research has shown several noted benefits: </a:t>
            </a:r>
          </a:p>
          <a:p>
            <a:pPr>
              <a:defRPr/>
            </a:pPr>
            <a:endParaRPr lang="en-US" dirty="0">
              <a:latin typeface="Times New Roman" charset="0"/>
              <a:ea typeface="MS PGothic" charset="0"/>
            </a:endParaRPr>
          </a:p>
          <a:p>
            <a:pPr>
              <a:defRPr/>
            </a:pPr>
            <a:r>
              <a:rPr lang="en-US" dirty="0">
                <a:latin typeface="Times New Roman" charset="0"/>
                <a:ea typeface="MS PGothic" charset="0"/>
              </a:rPr>
              <a:t>improved functional status upon discharge</a:t>
            </a:r>
          </a:p>
          <a:p>
            <a:pPr>
              <a:defRPr/>
            </a:pPr>
            <a:r>
              <a:rPr lang="en-US" dirty="0">
                <a:latin typeface="Times New Roman" charset="0"/>
                <a:ea typeface="MS PGothic" charset="0"/>
              </a:rPr>
              <a:t>increased ambulation distance tolerance at discharge</a:t>
            </a:r>
          </a:p>
          <a:p>
            <a:pPr>
              <a:defRPr/>
            </a:pPr>
            <a:r>
              <a:rPr lang="en-US" dirty="0">
                <a:latin typeface="Times New Roman" charset="0"/>
                <a:ea typeface="MS PGothic" charset="0"/>
              </a:rPr>
              <a:t>decreased hospital and ventilator acquired diseases</a:t>
            </a:r>
          </a:p>
          <a:p>
            <a:pPr>
              <a:defRPr/>
            </a:pPr>
            <a:r>
              <a:rPr lang="en-US" dirty="0">
                <a:latin typeface="Times New Roman" charset="0"/>
                <a:ea typeface="MS PGothic" charset="0"/>
              </a:rPr>
              <a:t>decreased duration of mechanical ventilation</a:t>
            </a:r>
          </a:p>
          <a:p>
            <a:pPr>
              <a:defRPr/>
            </a:pPr>
            <a:r>
              <a:rPr lang="en-US" dirty="0">
                <a:latin typeface="Times New Roman" charset="0"/>
                <a:ea typeface="MS PGothic" charset="0"/>
              </a:rPr>
              <a:t>decreased hospital costs</a:t>
            </a:r>
          </a:p>
          <a:p>
            <a:pPr>
              <a:defRPr/>
            </a:pPr>
            <a:r>
              <a:rPr lang="en-US" dirty="0">
                <a:latin typeface="Times New Roman" charset="0"/>
                <a:ea typeface="MS PGothic" charset="0"/>
              </a:rPr>
              <a:t>and improved quality of life upon discharge </a:t>
            </a:r>
          </a:p>
          <a:p>
            <a:pPr>
              <a:defRPr/>
            </a:pPr>
            <a:endParaRPr lang="en-US" dirty="0">
              <a:latin typeface="Times New Roman" charset="0"/>
              <a:ea typeface="MS PGothic" charset="0"/>
            </a:endParaRPr>
          </a:p>
        </p:txBody>
      </p:sp>
      <p:sp>
        <p:nvSpPr>
          <p:cNvPr id="50180" name="Slide Number Placeholder 3"/>
          <p:cNvSpPr>
            <a:spLocks noGrp="1"/>
          </p:cNvSpPr>
          <p:nvPr>
            <p:ph type="sldNum" sz="quarter" idx="5"/>
          </p:nvPr>
        </p:nvSpPr>
        <p:spPr>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MS PGothic" pitchFamily="34" charset="-128"/>
              </a:defRPr>
            </a:lvl1pPr>
            <a:lvl2pPr marL="742950" indent="-285750">
              <a:defRPr sz="3200">
                <a:solidFill>
                  <a:schemeClr val="tx1"/>
                </a:solidFill>
                <a:latin typeface="Times New Roman" pitchFamily="18" charset="0"/>
                <a:ea typeface="MS PGothic" pitchFamily="34" charset="-128"/>
              </a:defRPr>
            </a:lvl2pPr>
            <a:lvl3pPr marL="1143000" indent="-228600">
              <a:defRPr sz="3200">
                <a:solidFill>
                  <a:schemeClr val="tx1"/>
                </a:solidFill>
                <a:latin typeface="Times New Roman" pitchFamily="18" charset="0"/>
                <a:ea typeface="MS PGothic" pitchFamily="34" charset="-128"/>
              </a:defRPr>
            </a:lvl3pPr>
            <a:lvl4pPr marL="1600200" indent="-228600">
              <a:defRPr sz="3200">
                <a:solidFill>
                  <a:schemeClr val="tx1"/>
                </a:solidFill>
                <a:latin typeface="Times New Roman" pitchFamily="18" charset="0"/>
                <a:ea typeface="MS PGothic" pitchFamily="34" charset="-128"/>
              </a:defRPr>
            </a:lvl4pPr>
            <a:lvl5pPr marL="2057400" indent="-228600">
              <a:defRPr sz="3200">
                <a:solidFill>
                  <a:schemeClr val="tx1"/>
                </a:solidFill>
                <a:latin typeface="Times New Roman" pitchFamily="18" charset="0"/>
                <a:ea typeface="MS PGothic" pitchFamily="34" charset="-128"/>
              </a:defRPr>
            </a:lvl5pPr>
            <a:lvl6pPr marL="2514600" indent="-228600" algn="ctr" eaLnBrk="0" fontAlgn="base" hangingPunct="0">
              <a:spcBef>
                <a:spcPct val="0"/>
              </a:spcBef>
              <a:spcAft>
                <a:spcPct val="0"/>
              </a:spcAft>
              <a:defRPr sz="3200">
                <a:solidFill>
                  <a:schemeClr val="tx1"/>
                </a:solidFill>
                <a:latin typeface="Times New Roman" pitchFamily="18" charset="0"/>
                <a:ea typeface="MS PGothic" pitchFamily="34" charset="-128"/>
              </a:defRPr>
            </a:lvl6pPr>
            <a:lvl7pPr marL="2971800" indent="-228600" algn="ctr" eaLnBrk="0" fontAlgn="base" hangingPunct="0">
              <a:spcBef>
                <a:spcPct val="0"/>
              </a:spcBef>
              <a:spcAft>
                <a:spcPct val="0"/>
              </a:spcAft>
              <a:defRPr sz="3200">
                <a:solidFill>
                  <a:schemeClr val="tx1"/>
                </a:solidFill>
                <a:latin typeface="Times New Roman" pitchFamily="18" charset="0"/>
                <a:ea typeface="MS PGothic" pitchFamily="34" charset="-128"/>
              </a:defRPr>
            </a:lvl7pPr>
            <a:lvl8pPr marL="3429000" indent="-228600" algn="ctr" eaLnBrk="0" fontAlgn="base" hangingPunct="0">
              <a:spcBef>
                <a:spcPct val="0"/>
              </a:spcBef>
              <a:spcAft>
                <a:spcPct val="0"/>
              </a:spcAft>
              <a:defRPr sz="3200">
                <a:solidFill>
                  <a:schemeClr val="tx1"/>
                </a:solidFill>
                <a:latin typeface="Times New Roman" pitchFamily="18" charset="0"/>
                <a:ea typeface="MS PGothic" pitchFamily="34" charset="-128"/>
              </a:defRPr>
            </a:lvl8pPr>
            <a:lvl9pPr marL="3886200" indent="-228600" algn="ctr" eaLnBrk="0" fontAlgn="base" hangingPunct="0">
              <a:spcBef>
                <a:spcPct val="0"/>
              </a:spcBef>
              <a:spcAft>
                <a:spcPct val="0"/>
              </a:spcAft>
              <a:defRPr sz="3200">
                <a:solidFill>
                  <a:schemeClr val="tx1"/>
                </a:solidFill>
                <a:latin typeface="Times New Roman" pitchFamily="18" charset="0"/>
                <a:ea typeface="MS PGothic" pitchFamily="34" charset="-128"/>
              </a:defRPr>
            </a:lvl9pPr>
          </a:lstStyle>
          <a:p>
            <a:pPr>
              <a:defRPr/>
            </a:pPr>
            <a:fld id="{A385ED4F-3BEC-4021-AC74-2931E4A4D86D}" type="slidenum">
              <a:rPr lang="en-US" sz="1200" smtClean="0">
                <a:latin typeface="Times" charset="0"/>
              </a:rPr>
              <a:pPr>
                <a:defRPr/>
              </a:pPr>
              <a:t>4</a:t>
            </a:fld>
            <a:endParaRPr lang="en-US" sz="1200" dirty="0" smtClean="0">
              <a:latin typeface="Times"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56323"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US" dirty="0" smtClean="0">
                <a:latin typeface="Times New Roman" pitchFamily="18" charset="0"/>
              </a:rPr>
              <a:t>Delirium is the commonest neuropsychiatric condition in hospital. It is seen throughout the hospital but mainly in the critical care units and in 80% in the sickest ventilated patient. </a:t>
            </a:r>
          </a:p>
          <a:p>
            <a:pPr>
              <a:defRPr/>
            </a:pPr>
            <a:endParaRPr lang="en-US" dirty="0" smtClean="0">
              <a:solidFill>
                <a:srgbClr val="FF0000"/>
              </a:solidFill>
              <a:latin typeface="Times New Roman" pitchFamily="18" charset="0"/>
            </a:endParaRPr>
          </a:p>
          <a:p>
            <a:pPr>
              <a:defRPr/>
            </a:pPr>
            <a:r>
              <a:rPr lang="en-US" dirty="0" smtClean="0">
                <a:solidFill>
                  <a:srgbClr val="FF0000"/>
                </a:solidFill>
                <a:latin typeface="Times New Roman" pitchFamily="18" charset="0"/>
              </a:rPr>
              <a:t>Memory, pain, altered sleep/wake cycles, and altered cutaneous pain perception is also present in immobilized patient</a:t>
            </a:r>
            <a:r>
              <a:rPr lang="en-US" altLang="en-US" dirty="0" smtClean="0">
                <a:solidFill>
                  <a:srgbClr val="FF0000"/>
                </a:solidFill>
                <a:latin typeface="Times New Roman" pitchFamily="18" charset="0"/>
              </a:rPr>
              <a:t>’</a:t>
            </a:r>
            <a:r>
              <a:rPr lang="en-US" dirty="0" smtClean="0">
                <a:solidFill>
                  <a:srgbClr val="FF0000"/>
                </a:solidFill>
                <a:latin typeface="Times New Roman" pitchFamily="18" charset="0"/>
              </a:rPr>
              <a:t>s on mechanical ventilation. </a:t>
            </a:r>
          </a:p>
          <a:p>
            <a:pPr>
              <a:defRPr/>
            </a:pPr>
            <a:endParaRPr lang="en-US" dirty="0" smtClean="0">
              <a:solidFill>
                <a:srgbClr val="FF0000"/>
              </a:solidFill>
              <a:latin typeface="Times New Roman" pitchFamily="18" charset="0"/>
            </a:endParaRPr>
          </a:p>
          <a:p>
            <a:pPr>
              <a:defRPr/>
            </a:pPr>
            <a:endParaRPr lang="en-US" dirty="0" smtClean="0">
              <a:latin typeface="Times New Roman" pitchFamily="18" charset="0"/>
            </a:endParaRPr>
          </a:p>
        </p:txBody>
      </p:sp>
      <p:sp>
        <p:nvSpPr>
          <p:cNvPr id="56324" name="Slide Number Placeholder 3"/>
          <p:cNvSpPr>
            <a:spLocks noGrp="1"/>
          </p:cNvSpPr>
          <p:nvPr>
            <p:ph type="sldNum" sz="quarter" idx="5"/>
          </p:nvPr>
        </p:nvSpPr>
        <p:spPr>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MS PGothic" pitchFamily="34" charset="-128"/>
              </a:defRPr>
            </a:lvl1pPr>
            <a:lvl2pPr marL="742950" indent="-285750">
              <a:defRPr sz="3200">
                <a:solidFill>
                  <a:schemeClr val="tx1"/>
                </a:solidFill>
                <a:latin typeface="Times New Roman" pitchFamily="18" charset="0"/>
                <a:ea typeface="MS PGothic" pitchFamily="34" charset="-128"/>
              </a:defRPr>
            </a:lvl2pPr>
            <a:lvl3pPr marL="1143000" indent="-228600">
              <a:defRPr sz="3200">
                <a:solidFill>
                  <a:schemeClr val="tx1"/>
                </a:solidFill>
                <a:latin typeface="Times New Roman" pitchFamily="18" charset="0"/>
                <a:ea typeface="MS PGothic" pitchFamily="34" charset="-128"/>
              </a:defRPr>
            </a:lvl3pPr>
            <a:lvl4pPr marL="1600200" indent="-228600">
              <a:defRPr sz="3200">
                <a:solidFill>
                  <a:schemeClr val="tx1"/>
                </a:solidFill>
                <a:latin typeface="Times New Roman" pitchFamily="18" charset="0"/>
                <a:ea typeface="MS PGothic" pitchFamily="34" charset="-128"/>
              </a:defRPr>
            </a:lvl4pPr>
            <a:lvl5pPr marL="2057400" indent="-228600">
              <a:defRPr sz="3200">
                <a:solidFill>
                  <a:schemeClr val="tx1"/>
                </a:solidFill>
                <a:latin typeface="Times New Roman" pitchFamily="18" charset="0"/>
                <a:ea typeface="MS PGothic" pitchFamily="34" charset="-128"/>
              </a:defRPr>
            </a:lvl5pPr>
            <a:lvl6pPr marL="2514600" indent="-228600" algn="ctr" eaLnBrk="0" fontAlgn="base" hangingPunct="0">
              <a:spcBef>
                <a:spcPct val="0"/>
              </a:spcBef>
              <a:spcAft>
                <a:spcPct val="0"/>
              </a:spcAft>
              <a:defRPr sz="3200">
                <a:solidFill>
                  <a:schemeClr val="tx1"/>
                </a:solidFill>
                <a:latin typeface="Times New Roman" pitchFamily="18" charset="0"/>
                <a:ea typeface="MS PGothic" pitchFamily="34" charset="-128"/>
              </a:defRPr>
            </a:lvl6pPr>
            <a:lvl7pPr marL="2971800" indent="-228600" algn="ctr" eaLnBrk="0" fontAlgn="base" hangingPunct="0">
              <a:spcBef>
                <a:spcPct val="0"/>
              </a:spcBef>
              <a:spcAft>
                <a:spcPct val="0"/>
              </a:spcAft>
              <a:defRPr sz="3200">
                <a:solidFill>
                  <a:schemeClr val="tx1"/>
                </a:solidFill>
                <a:latin typeface="Times New Roman" pitchFamily="18" charset="0"/>
                <a:ea typeface="MS PGothic" pitchFamily="34" charset="-128"/>
              </a:defRPr>
            </a:lvl7pPr>
            <a:lvl8pPr marL="3429000" indent="-228600" algn="ctr" eaLnBrk="0" fontAlgn="base" hangingPunct="0">
              <a:spcBef>
                <a:spcPct val="0"/>
              </a:spcBef>
              <a:spcAft>
                <a:spcPct val="0"/>
              </a:spcAft>
              <a:defRPr sz="3200">
                <a:solidFill>
                  <a:schemeClr val="tx1"/>
                </a:solidFill>
                <a:latin typeface="Times New Roman" pitchFamily="18" charset="0"/>
                <a:ea typeface="MS PGothic" pitchFamily="34" charset="-128"/>
              </a:defRPr>
            </a:lvl8pPr>
            <a:lvl9pPr marL="3886200" indent="-228600" algn="ctr" eaLnBrk="0" fontAlgn="base" hangingPunct="0">
              <a:spcBef>
                <a:spcPct val="0"/>
              </a:spcBef>
              <a:spcAft>
                <a:spcPct val="0"/>
              </a:spcAft>
              <a:defRPr sz="3200">
                <a:solidFill>
                  <a:schemeClr val="tx1"/>
                </a:solidFill>
                <a:latin typeface="Times New Roman" pitchFamily="18" charset="0"/>
                <a:ea typeface="MS PGothic" pitchFamily="34" charset="-128"/>
              </a:defRPr>
            </a:lvl9pPr>
          </a:lstStyle>
          <a:p>
            <a:pPr>
              <a:defRPr/>
            </a:pPr>
            <a:fld id="{52B15B44-1B30-455D-82A4-19265A3669BA}" type="slidenum">
              <a:rPr lang="en-US" sz="1200" smtClean="0">
                <a:latin typeface="Times" charset="0"/>
              </a:rPr>
              <a:pPr>
                <a:defRPr/>
              </a:pPr>
              <a:t>5</a:t>
            </a:fld>
            <a:endParaRPr lang="en-US" sz="1200" dirty="0" smtClean="0">
              <a:latin typeface="Times"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a:noFill/>
          <a:ln/>
        </p:spPr>
        <p:txBody>
          <a:bodyPr/>
          <a:lstStyle/>
          <a:p>
            <a:r>
              <a:rPr lang="en-US" smtClean="0">
                <a:latin typeface="Arial" pitchFamily="34" charset="0"/>
                <a:ea typeface="ＭＳ Ｐゴシック" pitchFamily="34" charset="-128"/>
                <a:cs typeface="Arial" pitchFamily="34" charset="0"/>
              </a:rPr>
              <a:t>Increased workload/ time constraints</a:t>
            </a:r>
          </a:p>
          <a:p>
            <a:r>
              <a:rPr lang="en-US" smtClean="0">
                <a:latin typeface="Arial" pitchFamily="34" charset="0"/>
                <a:ea typeface="ＭＳ Ｐゴシック" pitchFamily="34" charset="-128"/>
                <a:cs typeface="Arial" pitchFamily="34" charset="0"/>
              </a:rPr>
              <a:t>Perception of patient’s readiness</a:t>
            </a:r>
          </a:p>
          <a:p>
            <a:r>
              <a:rPr lang="en-US" smtClean="0">
                <a:latin typeface="Arial" pitchFamily="34" charset="0"/>
                <a:ea typeface="ＭＳ Ｐゴシック" pitchFamily="34" charset="-128"/>
                <a:cs typeface="Arial" pitchFamily="34" charset="0"/>
              </a:rPr>
              <a:t>Fear of fall or catheter/device integrity</a:t>
            </a:r>
          </a:p>
          <a:p>
            <a:r>
              <a:rPr lang="en-US" smtClean="0">
                <a:latin typeface="Arial" pitchFamily="34" charset="0"/>
                <a:ea typeface="ＭＳ Ｐゴシック" pitchFamily="34" charset="-128"/>
                <a:cs typeface="Arial" pitchFamily="34" charset="0"/>
              </a:rPr>
              <a:t>Lack of education/ awareness </a:t>
            </a:r>
          </a:p>
          <a:p>
            <a:r>
              <a:rPr lang="en-US" smtClean="0">
                <a:latin typeface="Arial" pitchFamily="34" charset="0"/>
                <a:ea typeface="ＭＳ Ｐゴシック" pitchFamily="34" charset="-128"/>
                <a:cs typeface="Arial" pitchFamily="34" charset="0"/>
              </a:rPr>
              <a:t>Lack of facilitator and mobility team</a:t>
            </a:r>
          </a:p>
        </p:txBody>
      </p:sp>
      <p:sp>
        <p:nvSpPr>
          <p:cNvPr id="59396" name="Slide Number Placeholder 3"/>
          <p:cNvSpPr>
            <a:spLocks noGrp="1"/>
          </p:cNvSpPr>
          <p:nvPr>
            <p:ph type="sldNum" sz="quarter" idx="5"/>
          </p:nvPr>
        </p:nvSpPr>
        <p:spPr>
          <a:noFill/>
        </p:spPr>
        <p:txBody>
          <a:bodyPr/>
          <a:lstStyle/>
          <a:p>
            <a:pPr defTabSz="912879"/>
            <a:fld id="{E385AA03-73A2-4A72-815D-619651FD82DC}" type="slidenum">
              <a:rPr lang="en-US" smtClean="0">
                <a:ea typeface="ＭＳ Ｐゴシック" pitchFamily="34" charset="-128"/>
              </a:rPr>
              <a:pPr defTabSz="912879"/>
              <a:t>31</a:t>
            </a:fld>
            <a:endParaRPr lang="en-US" dirty="0" smtClean="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71600EAD-8FA6-4048-B0DE-7F9EEB9A59EF}" type="datetime1">
              <a:rPr lang="en-US" smtClean="0"/>
              <a:pPr/>
              <a:t>2017-12-07</a:t>
            </a:fld>
            <a:endParaRPr lang="en-US"/>
          </a:p>
        </p:txBody>
      </p:sp>
      <p:sp>
        <p:nvSpPr>
          <p:cNvPr id="5" name="Footer Placeholder 4"/>
          <p:cNvSpPr>
            <a:spLocks noGrp="1"/>
          </p:cNvSpPr>
          <p:nvPr>
            <p:ph type="ftr" sz="quarter" idx="11"/>
          </p:nvPr>
        </p:nvSpPr>
        <p:spPr/>
        <p:txBody>
          <a:bodyPr/>
          <a:lstStyle/>
          <a:p>
            <a:r>
              <a:rPr lang="en-US" smtClean="0"/>
              <a:t>R Azarfarin</a:t>
            </a:r>
            <a:endParaRPr lang="en-US"/>
          </a:p>
        </p:txBody>
      </p:sp>
      <p:sp>
        <p:nvSpPr>
          <p:cNvPr id="6" name="Slide Number Placeholder 5"/>
          <p:cNvSpPr>
            <a:spLocks noGrp="1"/>
          </p:cNvSpPr>
          <p:nvPr>
            <p:ph type="sldNum" sz="quarter" idx="12"/>
          </p:nvPr>
        </p:nvSpPr>
        <p:spPr/>
        <p:txBody>
          <a:bodyPr/>
          <a:lstStyle/>
          <a:p>
            <a:fld id="{A9DAA90B-BD82-4656-972A-A25F05673DD3}"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8016163-1B2F-4581-9E73-878231044CF5}" type="datetime1">
              <a:rPr lang="en-US" smtClean="0"/>
              <a:pPr/>
              <a:t>2017-12-07</a:t>
            </a:fld>
            <a:endParaRPr lang="en-US"/>
          </a:p>
        </p:txBody>
      </p:sp>
      <p:sp>
        <p:nvSpPr>
          <p:cNvPr id="5" name="Footer Placeholder 4"/>
          <p:cNvSpPr>
            <a:spLocks noGrp="1"/>
          </p:cNvSpPr>
          <p:nvPr>
            <p:ph type="ftr" sz="quarter" idx="11"/>
          </p:nvPr>
        </p:nvSpPr>
        <p:spPr/>
        <p:txBody>
          <a:bodyPr/>
          <a:lstStyle/>
          <a:p>
            <a:r>
              <a:rPr lang="en-US" smtClean="0"/>
              <a:t>R Azarfarin</a:t>
            </a:r>
            <a:endParaRPr lang="en-US"/>
          </a:p>
        </p:txBody>
      </p:sp>
      <p:sp>
        <p:nvSpPr>
          <p:cNvPr id="6" name="Slide Number Placeholder 5"/>
          <p:cNvSpPr>
            <a:spLocks noGrp="1"/>
          </p:cNvSpPr>
          <p:nvPr>
            <p:ph type="sldNum" sz="quarter" idx="12"/>
          </p:nvPr>
        </p:nvSpPr>
        <p:spPr/>
        <p:txBody>
          <a:bodyPr/>
          <a:lstStyle/>
          <a:p>
            <a:fld id="{A9DAA90B-BD82-4656-972A-A25F05673DD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643AAAA-EFBC-4512-93DF-64908EE7B45E}" type="datetime1">
              <a:rPr lang="en-US" smtClean="0"/>
              <a:pPr/>
              <a:t>2017-12-07</a:t>
            </a:fld>
            <a:endParaRPr lang="en-US"/>
          </a:p>
        </p:txBody>
      </p:sp>
      <p:sp>
        <p:nvSpPr>
          <p:cNvPr id="5" name="Footer Placeholder 4"/>
          <p:cNvSpPr>
            <a:spLocks noGrp="1"/>
          </p:cNvSpPr>
          <p:nvPr>
            <p:ph type="ftr" sz="quarter" idx="11"/>
          </p:nvPr>
        </p:nvSpPr>
        <p:spPr>
          <a:xfrm>
            <a:off x="2640597" y="6377459"/>
            <a:ext cx="3836404" cy="365125"/>
          </a:xfrm>
        </p:spPr>
        <p:txBody>
          <a:bodyPr/>
          <a:lstStyle/>
          <a:p>
            <a:r>
              <a:rPr lang="en-US" smtClean="0"/>
              <a:t>R Azarfarin</a:t>
            </a:r>
            <a:endParaRPr lang="en-US"/>
          </a:p>
        </p:txBody>
      </p:sp>
      <p:sp>
        <p:nvSpPr>
          <p:cNvPr id="6" name="Slide Number Placeholder 5"/>
          <p:cNvSpPr>
            <a:spLocks noGrp="1"/>
          </p:cNvSpPr>
          <p:nvPr>
            <p:ph type="sldNum" sz="quarter" idx="12"/>
          </p:nvPr>
        </p:nvSpPr>
        <p:spPr/>
        <p:txBody>
          <a:bodyPr/>
          <a:lstStyle/>
          <a:p>
            <a:fld id="{A9DAA90B-BD82-4656-972A-A25F05673DD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36A53B4-47DB-4D3D-BFE9-E8CD8A47B563}" type="datetime1">
              <a:rPr lang="en-US" smtClean="0"/>
              <a:pPr/>
              <a:t>2017-12-07</a:t>
            </a:fld>
            <a:endParaRPr lang="en-US"/>
          </a:p>
        </p:txBody>
      </p:sp>
      <p:sp>
        <p:nvSpPr>
          <p:cNvPr id="5" name="Footer Placeholder 4"/>
          <p:cNvSpPr>
            <a:spLocks noGrp="1"/>
          </p:cNvSpPr>
          <p:nvPr>
            <p:ph type="ftr" sz="quarter" idx="11"/>
          </p:nvPr>
        </p:nvSpPr>
        <p:spPr/>
        <p:txBody>
          <a:bodyPr/>
          <a:lstStyle/>
          <a:p>
            <a:r>
              <a:rPr lang="en-US" smtClean="0"/>
              <a:t>R Azarfarin</a:t>
            </a:r>
            <a:endParaRPr lang="en-US"/>
          </a:p>
        </p:txBody>
      </p:sp>
      <p:sp>
        <p:nvSpPr>
          <p:cNvPr id="6" name="Slide Number Placeholder 5"/>
          <p:cNvSpPr>
            <a:spLocks noGrp="1"/>
          </p:cNvSpPr>
          <p:nvPr>
            <p:ph type="sldNum" sz="quarter" idx="12"/>
          </p:nvPr>
        </p:nvSpPr>
        <p:spPr/>
        <p:txBody>
          <a:bodyPr/>
          <a:lstStyle/>
          <a:p>
            <a:fld id="{A9DAA90B-BD82-4656-972A-A25F05673DD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E0A6276-04B2-4B5A-ADA9-AAA3AC49B341}" type="datetime1">
              <a:rPr lang="en-US" smtClean="0"/>
              <a:pPr/>
              <a:t>2017-12-07</a:t>
            </a:fld>
            <a:endParaRPr lang="en-US"/>
          </a:p>
        </p:txBody>
      </p:sp>
      <p:sp>
        <p:nvSpPr>
          <p:cNvPr id="5" name="Footer Placeholder 4"/>
          <p:cNvSpPr>
            <a:spLocks noGrp="1"/>
          </p:cNvSpPr>
          <p:nvPr>
            <p:ph type="ftr" sz="quarter" idx="11"/>
          </p:nvPr>
        </p:nvSpPr>
        <p:spPr/>
        <p:txBody>
          <a:bodyPr/>
          <a:lstStyle/>
          <a:p>
            <a:r>
              <a:rPr lang="en-US" smtClean="0"/>
              <a:t>R Azarfarin</a:t>
            </a:r>
            <a:endParaRPr lang="en-US"/>
          </a:p>
        </p:txBody>
      </p:sp>
      <p:sp>
        <p:nvSpPr>
          <p:cNvPr id="6" name="Slide Number Placeholder 5"/>
          <p:cNvSpPr>
            <a:spLocks noGrp="1"/>
          </p:cNvSpPr>
          <p:nvPr>
            <p:ph type="sldNum" sz="quarter" idx="12"/>
          </p:nvPr>
        </p:nvSpPr>
        <p:spPr/>
        <p:txBody>
          <a:bodyPr/>
          <a:lstStyle/>
          <a:p>
            <a:fld id="{A9DAA90B-BD82-4656-972A-A25F05673DD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0FBD7D4-7DC1-4931-B02C-82E60378D174}" type="datetime1">
              <a:rPr lang="en-US" smtClean="0"/>
              <a:pPr/>
              <a:t>2017-12-07</a:t>
            </a:fld>
            <a:endParaRPr lang="en-US"/>
          </a:p>
        </p:txBody>
      </p:sp>
      <p:sp>
        <p:nvSpPr>
          <p:cNvPr id="6" name="Footer Placeholder 5"/>
          <p:cNvSpPr>
            <a:spLocks noGrp="1"/>
          </p:cNvSpPr>
          <p:nvPr>
            <p:ph type="ftr" sz="quarter" idx="11"/>
          </p:nvPr>
        </p:nvSpPr>
        <p:spPr/>
        <p:txBody>
          <a:bodyPr/>
          <a:lstStyle/>
          <a:p>
            <a:r>
              <a:rPr lang="en-US" smtClean="0"/>
              <a:t>R Azarfarin</a:t>
            </a:r>
            <a:endParaRPr lang="en-US"/>
          </a:p>
        </p:txBody>
      </p:sp>
      <p:sp>
        <p:nvSpPr>
          <p:cNvPr id="7" name="Slide Number Placeholder 6"/>
          <p:cNvSpPr>
            <a:spLocks noGrp="1"/>
          </p:cNvSpPr>
          <p:nvPr>
            <p:ph type="sldNum" sz="quarter" idx="12"/>
          </p:nvPr>
        </p:nvSpPr>
        <p:spPr/>
        <p:txBody>
          <a:bodyPr/>
          <a:lstStyle/>
          <a:p>
            <a:fld id="{A9DAA90B-BD82-4656-972A-A25F05673DD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035B07DD-DDEA-4192-BED5-189D248F1544}" type="datetime1">
              <a:rPr lang="en-US" smtClean="0"/>
              <a:pPr/>
              <a:t>2017-12-07</a:t>
            </a:fld>
            <a:endParaRPr lang="en-US"/>
          </a:p>
        </p:txBody>
      </p:sp>
      <p:sp>
        <p:nvSpPr>
          <p:cNvPr id="8" name="Footer Placeholder 7"/>
          <p:cNvSpPr>
            <a:spLocks noGrp="1"/>
          </p:cNvSpPr>
          <p:nvPr>
            <p:ph type="ftr" sz="quarter" idx="11"/>
          </p:nvPr>
        </p:nvSpPr>
        <p:spPr/>
        <p:txBody>
          <a:bodyPr/>
          <a:lstStyle/>
          <a:p>
            <a:r>
              <a:rPr lang="en-US" smtClean="0"/>
              <a:t>R Azarfarin</a:t>
            </a:r>
            <a:endParaRPr lang="en-US"/>
          </a:p>
        </p:txBody>
      </p:sp>
      <p:sp>
        <p:nvSpPr>
          <p:cNvPr id="9" name="Slide Number Placeholder 8"/>
          <p:cNvSpPr>
            <a:spLocks noGrp="1"/>
          </p:cNvSpPr>
          <p:nvPr>
            <p:ph type="sldNum" sz="quarter" idx="12"/>
          </p:nvPr>
        </p:nvSpPr>
        <p:spPr/>
        <p:txBody>
          <a:bodyPr/>
          <a:lstStyle/>
          <a:p>
            <a:fld id="{A9DAA90B-BD82-4656-972A-A25F05673DD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EFEE9A2-95D7-4810-9741-D08FC7E7880E}" type="datetime1">
              <a:rPr lang="en-US" smtClean="0"/>
              <a:pPr/>
              <a:t>2017-12-07</a:t>
            </a:fld>
            <a:endParaRPr lang="en-US"/>
          </a:p>
        </p:txBody>
      </p:sp>
      <p:sp>
        <p:nvSpPr>
          <p:cNvPr id="4" name="Footer Placeholder 3"/>
          <p:cNvSpPr>
            <a:spLocks noGrp="1"/>
          </p:cNvSpPr>
          <p:nvPr>
            <p:ph type="ftr" sz="quarter" idx="11"/>
          </p:nvPr>
        </p:nvSpPr>
        <p:spPr/>
        <p:txBody>
          <a:bodyPr/>
          <a:lstStyle/>
          <a:p>
            <a:r>
              <a:rPr lang="en-US" smtClean="0"/>
              <a:t>R Azarfarin</a:t>
            </a:r>
            <a:endParaRPr lang="en-US"/>
          </a:p>
        </p:txBody>
      </p:sp>
      <p:sp>
        <p:nvSpPr>
          <p:cNvPr id="5" name="Slide Number Placeholder 4"/>
          <p:cNvSpPr>
            <a:spLocks noGrp="1"/>
          </p:cNvSpPr>
          <p:nvPr>
            <p:ph type="sldNum" sz="quarter" idx="12"/>
          </p:nvPr>
        </p:nvSpPr>
        <p:spPr/>
        <p:txBody>
          <a:bodyPr/>
          <a:lstStyle/>
          <a:p>
            <a:fld id="{A9DAA90B-BD82-4656-972A-A25F05673DD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6B39EA-F915-4257-8658-A0C7F2FF60FE}" type="datetime1">
              <a:rPr lang="en-US" smtClean="0"/>
              <a:pPr/>
              <a:t>2017-12-07</a:t>
            </a:fld>
            <a:endParaRPr lang="en-US"/>
          </a:p>
        </p:txBody>
      </p:sp>
      <p:sp>
        <p:nvSpPr>
          <p:cNvPr id="3" name="Footer Placeholder 2"/>
          <p:cNvSpPr>
            <a:spLocks noGrp="1"/>
          </p:cNvSpPr>
          <p:nvPr>
            <p:ph type="ftr" sz="quarter" idx="11"/>
          </p:nvPr>
        </p:nvSpPr>
        <p:spPr/>
        <p:txBody>
          <a:bodyPr/>
          <a:lstStyle/>
          <a:p>
            <a:r>
              <a:rPr lang="en-US" smtClean="0"/>
              <a:t>R Azarfarin</a:t>
            </a:r>
            <a:endParaRPr lang="en-US"/>
          </a:p>
        </p:txBody>
      </p:sp>
      <p:sp>
        <p:nvSpPr>
          <p:cNvPr id="4" name="Slide Number Placeholder 3"/>
          <p:cNvSpPr>
            <a:spLocks noGrp="1"/>
          </p:cNvSpPr>
          <p:nvPr>
            <p:ph type="sldNum" sz="quarter" idx="12"/>
          </p:nvPr>
        </p:nvSpPr>
        <p:spPr/>
        <p:txBody>
          <a:bodyPr/>
          <a:lstStyle/>
          <a:p>
            <a:fld id="{A9DAA90B-BD82-4656-972A-A25F05673DD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780601C-109F-4991-A2E2-1C868F9FD4FD}" type="datetime1">
              <a:rPr lang="en-US" smtClean="0"/>
              <a:pPr/>
              <a:t>2017-12-07</a:t>
            </a:fld>
            <a:endParaRPr lang="en-US"/>
          </a:p>
        </p:txBody>
      </p:sp>
      <p:sp>
        <p:nvSpPr>
          <p:cNvPr id="6" name="Footer Placeholder 5"/>
          <p:cNvSpPr>
            <a:spLocks noGrp="1"/>
          </p:cNvSpPr>
          <p:nvPr>
            <p:ph type="ftr" sz="quarter" idx="11"/>
          </p:nvPr>
        </p:nvSpPr>
        <p:spPr/>
        <p:txBody>
          <a:bodyPr/>
          <a:lstStyle/>
          <a:p>
            <a:r>
              <a:rPr lang="en-US" smtClean="0"/>
              <a:t>R Azarfarin</a:t>
            </a:r>
            <a:endParaRPr lang="en-US"/>
          </a:p>
        </p:txBody>
      </p:sp>
      <p:sp>
        <p:nvSpPr>
          <p:cNvPr id="7" name="Slide Number Placeholder 6"/>
          <p:cNvSpPr>
            <a:spLocks noGrp="1"/>
          </p:cNvSpPr>
          <p:nvPr>
            <p:ph type="sldNum" sz="quarter" idx="12"/>
          </p:nvPr>
        </p:nvSpPr>
        <p:spPr/>
        <p:txBody>
          <a:bodyPr/>
          <a:lstStyle/>
          <a:p>
            <a:fld id="{A9DAA90B-BD82-4656-972A-A25F05673DD3}"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185EAFB9-BB90-49F3-9CAB-49E914E443E0}" type="datetime1">
              <a:rPr lang="en-US" smtClean="0"/>
              <a:pPr/>
              <a:t>2017-12-07</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r>
              <a:rPr lang="en-US" smtClean="0"/>
              <a:t>R Azarfarin</a:t>
            </a:r>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A9DAA90B-BD82-4656-972A-A25F05673DD3}"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9ACECA95-5BD3-41AA-B6C0-1A05B467E611}" type="datetime1">
              <a:rPr lang="en-US" smtClean="0"/>
              <a:pPr/>
              <a:t>2017-12-07</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r>
              <a:rPr lang="en-US" smtClean="0"/>
              <a:t>R Azarfarin</a:t>
            </a:r>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A9DAA90B-BD82-4656-972A-A25F05673DD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hf hdr="0"/>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emf"/></Relationships>
</file>

<file path=ppt/slides/_rels/slide3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19200" y="5105400"/>
            <a:ext cx="6480048" cy="1295400"/>
          </a:xfrm>
        </p:spPr>
        <p:txBody>
          <a:bodyPr>
            <a:normAutofit fontScale="77500" lnSpcReduction="20000"/>
          </a:bodyPr>
          <a:lstStyle/>
          <a:p>
            <a:pPr algn="ctr"/>
            <a:r>
              <a:rPr lang="en-US" sz="2800" b="1" i="1" dirty="0" err="1" smtClean="0">
                <a:solidFill>
                  <a:srgbClr val="FFFF00"/>
                </a:solidFill>
                <a:latin typeface="Times New Roman" pitchFamily="18" charset="0"/>
                <a:cs typeface="Times New Roman" pitchFamily="18" charset="0"/>
              </a:rPr>
              <a:t>Rasoul</a:t>
            </a:r>
            <a:r>
              <a:rPr lang="en-US" sz="2800" b="1" i="1" dirty="0" smtClean="0">
                <a:solidFill>
                  <a:srgbClr val="FFFF00"/>
                </a:solidFill>
                <a:latin typeface="Times New Roman" pitchFamily="18" charset="0"/>
                <a:cs typeface="Times New Roman" pitchFamily="18" charset="0"/>
              </a:rPr>
              <a:t> </a:t>
            </a:r>
            <a:r>
              <a:rPr lang="en-US" sz="2800" b="1" i="1" dirty="0" err="1" smtClean="0">
                <a:solidFill>
                  <a:srgbClr val="FFFF00"/>
                </a:solidFill>
                <a:latin typeface="Times New Roman" pitchFamily="18" charset="0"/>
                <a:cs typeface="Times New Roman" pitchFamily="18" charset="0"/>
              </a:rPr>
              <a:t>Azarfarin</a:t>
            </a:r>
            <a:endParaRPr lang="en-US" sz="2800" b="1" i="1" dirty="0" smtClean="0">
              <a:solidFill>
                <a:srgbClr val="FFFF00"/>
              </a:solidFill>
              <a:latin typeface="Times New Roman" pitchFamily="18" charset="0"/>
              <a:cs typeface="Times New Roman" pitchFamily="18" charset="0"/>
            </a:endParaRPr>
          </a:p>
          <a:p>
            <a:pPr algn="ctr"/>
            <a:r>
              <a:rPr lang="en-US" sz="2800" b="1" i="1" dirty="0" smtClean="0">
                <a:solidFill>
                  <a:srgbClr val="FFFF00"/>
                </a:solidFill>
                <a:latin typeface="Times New Roman" pitchFamily="18" charset="0"/>
                <a:cs typeface="Times New Roman" pitchFamily="18" charset="0"/>
              </a:rPr>
              <a:t>Prof. of Anesthesiology MD, FACC</a:t>
            </a:r>
          </a:p>
          <a:p>
            <a:pPr algn="ctr"/>
            <a:r>
              <a:rPr lang="en-US" sz="2800" b="1" i="1" dirty="0" err="1" smtClean="0">
                <a:solidFill>
                  <a:srgbClr val="FFFF00"/>
                </a:solidFill>
                <a:latin typeface="Times New Roman" pitchFamily="18" charset="0"/>
                <a:cs typeface="Times New Roman" pitchFamily="18" charset="0"/>
              </a:rPr>
              <a:t>Rajaie</a:t>
            </a:r>
            <a:r>
              <a:rPr lang="en-US" sz="2800" b="1" i="1" dirty="0" smtClean="0">
                <a:solidFill>
                  <a:srgbClr val="FFFF00"/>
                </a:solidFill>
                <a:latin typeface="Times New Roman" pitchFamily="18" charset="0"/>
                <a:cs typeface="Times New Roman" pitchFamily="18" charset="0"/>
              </a:rPr>
              <a:t> Cardiovascular Medical &amp; </a:t>
            </a:r>
            <a:r>
              <a:rPr lang="en-US" sz="2800" b="1" i="1" dirty="0" err="1" smtClean="0">
                <a:solidFill>
                  <a:srgbClr val="FFFF00"/>
                </a:solidFill>
                <a:latin typeface="Times New Roman" pitchFamily="18" charset="0"/>
                <a:cs typeface="Times New Roman" pitchFamily="18" charset="0"/>
              </a:rPr>
              <a:t>Rearch</a:t>
            </a:r>
            <a:r>
              <a:rPr lang="en-US" sz="2800" b="1" i="1" dirty="0" smtClean="0">
                <a:solidFill>
                  <a:srgbClr val="FFFF00"/>
                </a:solidFill>
                <a:latin typeface="Times New Roman" pitchFamily="18" charset="0"/>
                <a:cs typeface="Times New Roman" pitchFamily="18" charset="0"/>
              </a:rPr>
              <a:t> Center</a:t>
            </a:r>
          </a:p>
          <a:p>
            <a:pPr algn="ctr"/>
            <a:r>
              <a:rPr lang="en-US" sz="2800" b="1" i="1" dirty="0" smtClean="0">
                <a:solidFill>
                  <a:srgbClr val="FFFF00"/>
                </a:solidFill>
                <a:latin typeface="Times New Roman" pitchFamily="18" charset="0"/>
                <a:cs typeface="Times New Roman" pitchFamily="18" charset="0"/>
              </a:rPr>
              <a:t>Dec 9 2017</a:t>
            </a:r>
            <a:endParaRPr lang="en-US" sz="2800" b="1" i="1" dirty="0">
              <a:solidFill>
                <a:srgbClr val="FFFF00"/>
              </a:solidFill>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2500F06C-ABB6-46F8-8473-55795C483B0F}" type="datetime1">
              <a:rPr lang="en-US" smtClean="0"/>
              <a:pPr/>
              <a:t>2017-12-07</a:t>
            </a:fld>
            <a:endParaRPr lang="en-US"/>
          </a:p>
        </p:txBody>
      </p:sp>
      <p:sp>
        <p:nvSpPr>
          <p:cNvPr id="6" name="Footer Placeholder 5"/>
          <p:cNvSpPr>
            <a:spLocks noGrp="1"/>
          </p:cNvSpPr>
          <p:nvPr>
            <p:ph type="ftr" sz="quarter" idx="11"/>
          </p:nvPr>
        </p:nvSpPr>
        <p:spPr/>
        <p:txBody>
          <a:bodyPr/>
          <a:lstStyle/>
          <a:p>
            <a:r>
              <a:rPr lang="en-US" smtClean="0"/>
              <a:t>R Azarfarin</a:t>
            </a:r>
            <a:endParaRPr lang="en-US"/>
          </a:p>
        </p:txBody>
      </p:sp>
      <p:sp>
        <p:nvSpPr>
          <p:cNvPr id="5" name="Slide Number Placeholder 4"/>
          <p:cNvSpPr>
            <a:spLocks noGrp="1"/>
          </p:cNvSpPr>
          <p:nvPr>
            <p:ph type="sldNum" sz="quarter" idx="12"/>
          </p:nvPr>
        </p:nvSpPr>
        <p:spPr/>
        <p:txBody>
          <a:bodyPr/>
          <a:lstStyle/>
          <a:p>
            <a:fld id="{A9DAA90B-BD82-4656-972A-A25F05673DD3}" type="slidenum">
              <a:rPr lang="en-US" smtClean="0"/>
              <a:pPr/>
              <a:t>1</a:t>
            </a:fld>
            <a:endParaRPr lang="en-US"/>
          </a:p>
        </p:txBody>
      </p:sp>
      <p:sp>
        <p:nvSpPr>
          <p:cNvPr id="7" name="Title 6"/>
          <p:cNvSpPr>
            <a:spLocks noGrp="1"/>
          </p:cNvSpPr>
          <p:nvPr>
            <p:ph type="ctrTitle"/>
          </p:nvPr>
        </p:nvSpPr>
        <p:spPr/>
        <p:txBody>
          <a:bodyPr/>
          <a:lstStyle/>
          <a:p>
            <a:endParaRPr lang="en-US"/>
          </a:p>
        </p:txBody>
      </p:sp>
      <p:pic>
        <p:nvPicPr>
          <p:cNvPr id="8" name="Picture 7"/>
          <p:cNvPicPr>
            <a:picLocks noChangeAspect="1"/>
          </p:cNvPicPr>
          <p:nvPr/>
        </p:nvPicPr>
        <p:blipFill>
          <a:blip r:embed="rId2"/>
          <a:stretch>
            <a:fillRect/>
          </a:stretch>
        </p:blipFill>
        <p:spPr>
          <a:xfrm>
            <a:off x="-40651" y="1447800"/>
            <a:ext cx="9225301" cy="302753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Level 2 activity: </a:t>
            </a:r>
          </a:p>
        </p:txBody>
      </p:sp>
      <p:sp>
        <p:nvSpPr>
          <p:cNvPr id="3" name="Content Placeholder 2"/>
          <p:cNvSpPr>
            <a:spLocks noGrp="1"/>
          </p:cNvSpPr>
          <p:nvPr>
            <p:ph idx="1"/>
          </p:nvPr>
        </p:nvSpPr>
        <p:spPr/>
        <p:txBody>
          <a:bodyPr/>
          <a:lstStyle/>
          <a:p>
            <a:r>
              <a:rPr lang="en-US" dirty="0" smtClean="0"/>
              <a:t>Active </a:t>
            </a:r>
            <a:r>
              <a:rPr lang="en-US" dirty="0"/>
              <a:t>movements in patient’s ROM twice daily ten times in each cycle, head elevation over the bed (≥ 45◦) for 15 minutes </a:t>
            </a:r>
            <a:endParaRPr lang="en-US" dirty="0" smtClean="0"/>
          </a:p>
          <a:p>
            <a:r>
              <a:rPr lang="en-US" b="1" dirty="0" smtClean="0"/>
              <a:t>Applying </a:t>
            </a:r>
            <a:r>
              <a:rPr lang="en-US" b="1" dirty="0"/>
              <a:t>sitting position for 15 minutes on the bed </a:t>
            </a:r>
            <a:r>
              <a:rPr lang="en-US" dirty="0"/>
              <a:t>are parts of this level of activity</a:t>
            </a:r>
            <a:r>
              <a:rPr lang="en-US" dirty="0" smtClean="0"/>
              <a:t>.</a:t>
            </a:r>
          </a:p>
          <a:p>
            <a:r>
              <a:rPr lang="en-US" dirty="0" smtClean="0"/>
              <a:t>If </a:t>
            </a:r>
            <a:r>
              <a:rPr lang="en-US" dirty="0"/>
              <a:t>patient tolerates level 2 activity, then next level (level 3) could be started.</a:t>
            </a:r>
          </a:p>
        </p:txBody>
      </p:sp>
      <p:sp>
        <p:nvSpPr>
          <p:cNvPr id="4" name="Date Placeholder 3"/>
          <p:cNvSpPr>
            <a:spLocks noGrp="1"/>
          </p:cNvSpPr>
          <p:nvPr>
            <p:ph type="dt" sz="half" idx="10"/>
          </p:nvPr>
        </p:nvSpPr>
        <p:spPr/>
        <p:txBody>
          <a:bodyPr/>
          <a:lstStyle/>
          <a:p>
            <a:fld id="{536A53B4-47DB-4D3D-BFE9-E8CD8A47B563}" type="datetime1">
              <a:rPr lang="en-US" smtClean="0"/>
              <a:pPr/>
              <a:t>2017-12-07</a:t>
            </a:fld>
            <a:endParaRPr lang="en-US"/>
          </a:p>
        </p:txBody>
      </p:sp>
      <p:sp>
        <p:nvSpPr>
          <p:cNvPr id="5" name="Footer Placeholder 4"/>
          <p:cNvSpPr>
            <a:spLocks noGrp="1"/>
          </p:cNvSpPr>
          <p:nvPr>
            <p:ph type="ftr" sz="quarter" idx="11"/>
          </p:nvPr>
        </p:nvSpPr>
        <p:spPr/>
        <p:txBody>
          <a:bodyPr/>
          <a:lstStyle/>
          <a:p>
            <a:r>
              <a:rPr lang="en-US" smtClean="0"/>
              <a:t>R Azarfarin</a:t>
            </a:r>
            <a:endParaRPr lang="en-US"/>
          </a:p>
        </p:txBody>
      </p:sp>
      <p:sp>
        <p:nvSpPr>
          <p:cNvPr id="6" name="Slide Number Placeholder 5"/>
          <p:cNvSpPr>
            <a:spLocks noGrp="1"/>
          </p:cNvSpPr>
          <p:nvPr>
            <p:ph type="sldNum" sz="quarter" idx="12"/>
          </p:nvPr>
        </p:nvSpPr>
        <p:spPr/>
        <p:txBody>
          <a:bodyPr/>
          <a:lstStyle/>
          <a:p>
            <a:fld id="{A9DAA90B-BD82-4656-972A-A25F05673DD3}" type="slidenum">
              <a:rPr lang="en-US" smtClean="0"/>
              <a:pPr/>
              <a:t>10</a:t>
            </a:fld>
            <a:endParaRPr lang="en-US"/>
          </a:p>
        </p:txBody>
      </p:sp>
    </p:spTree>
    <p:extLst>
      <p:ext uri="{BB962C8B-B14F-4D97-AF65-F5344CB8AC3E}">
        <p14:creationId xmlns:p14="http://schemas.microsoft.com/office/powerpoint/2010/main" val="39057788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Level 3 activity: </a:t>
            </a:r>
          </a:p>
        </p:txBody>
      </p:sp>
      <p:sp>
        <p:nvSpPr>
          <p:cNvPr id="3" name="Content Placeholder 2"/>
          <p:cNvSpPr>
            <a:spLocks noGrp="1"/>
          </p:cNvSpPr>
          <p:nvPr>
            <p:ph idx="1"/>
          </p:nvPr>
        </p:nvSpPr>
        <p:spPr/>
        <p:txBody>
          <a:bodyPr>
            <a:normAutofit fontScale="92500" lnSpcReduction="20000"/>
          </a:bodyPr>
          <a:lstStyle/>
          <a:p>
            <a:r>
              <a:rPr lang="en-US" dirty="0" smtClean="0"/>
              <a:t>At </a:t>
            </a:r>
            <a:r>
              <a:rPr lang="en-US" dirty="0"/>
              <a:t>this patient needs moderate to low level of assistance. </a:t>
            </a:r>
            <a:endParaRPr lang="en-US" dirty="0" smtClean="0"/>
          </a:p>
          <a:p>
            <a:r>
              <a:rPr lang="en-US" dirty="0" smtClean="0"/>
              <a:t>Active </a:t>
            </a:r>
            <a:r>
              <a:rPr lang="en-US" dirty="0"/>
              <a:t>movements in patient’s ROM twice daily ten times in each cycle, head elevation over the bed (≥ 45◦) for 15 minutes, applying sitting position for 15 minutes on the bed, </a:t>
            </a:r>
            <a:endParaRPr lang="en-US" dirty="0" smtClean="0"/>
          </a:p>
          <a:p>
            <a:r>
              <a:rPr lang="en-US" b="1" dirty="0" smtClean="0"/>
              <a:t>Sitting </a:t>
            </a:r>
            <a:r>
              <a:rPr lang="en-US" b="1" dirty="0"/>
              <a:t>at the edge of the bed hanging feet with the aid of a nurse for 15 minutes </a:t>
            </a:r>
            <a:r>
              <a:rPr lang="en-US" dirty="0"/>
              <a:t>are parts of this level of activity. </a:t>
            </a:r>
            <a:endParaRPr lang="en-US" dirty="0" smtClean="0"/>
          </a:p>
          <a:p>
            <a:r>
              <a:rPr lang="en-US" dirty="0" smtClean="0"/>
              <a:t>If </a:t>
            </a:r>
            <a:r>
              <a:rPr lang="en-US" dirty="0"/>
              <a:t>patient tolerates level 3 activity, then level 4 could be applied.</a:t>
            </a:r>
          </a:p>
        </p:txBody>
      </p:sp>
      <p:sp>
        <p:nvSpPr>
          <p:cNvPr id="4" name="Date Placeholder 3"/>
          <p:cNvSpPr>
            <a:spLocks noGrp="1"/>
          </p:cNvSpPr>
          <p:nvPr>
            <p:ph type="dt" sz="half" idx="10"/>
          </p:nvPr>
        </p:nvSpPr>
        <p:spPr/>
        <p:txBody>
          <a:bodyPr/>
          <a:lstStyle/>
          <a:p>
            <a:fld id="{536A53B4-47DB-4D3D-BFE9-E8CD8A47B563}" type="datetime1">
              <a:rPr lang="en-US" smtClean="0"/>
              <a:pPr/>
              <a:t>2017-12-07</a:t>
            </a:fld>
            <a:endParaRPr lang="en-US"/>
          </a:p>
        </p:txBody>
      </p:sp>
      <p:sp>
        <p:nvSpPr>
          <p:cNvPr id="5" name="Footer Placeholder 4"/>
          <p:cNvSpPr>
            <a:spLocks noGrp="1"/>
          </p:cNvSpPr>
          <p:nvPr>
            <p:ph type="ftr" sz="quarter" idx="11"/>
          </p:nvPr>
        </p:nvSpPr>
        <p:spPr/>
        <p:txBody>
          <a:bodyPr/>
          <a:lstStyle/>
          <a:p>
            <a:r>
              <a:rPr lang="en-US" smtClean="0"/>
              <a:t>R Azarfarin</a:t>
            </a:r>
            <a:endParaRPr lang="en-US"/>
          </a:p>
        </p:txBody>
      </p:sp>
      <p:sp>
        <p:nvSpPr>
          <p:cNvPr id="6" name="Slide Number Placeholder 5"/>
          <p:cNvSpPr>
            <a:spLocks noGrp="1"/>
          </p:cNvSpPr>
          <p:nvPr>
            <p:ph type="sldNum" sz="quarter" idx="12"/>
          </p:nvPr>
        </p:nvSpPr>
        <p:spPr/>
        <p:txBody>
          <a:bodyPr/>
          <a:lstStyle/>
          <a:p>
            <a:fld id="{A9DAA90B-BD82-4656-972A-A25F05673DD3}" type="slidenum">
              <a:rPr lang="en-US" smtClean="0"/>
              <a:pPr/>
              <a:t>11</a:t>
            </a:fld>
            <a:endParaRPr lang="en-US"/>
          </a:p>
        </p:txBody>
      </p:sp>
    </p:spTree>
    <p:extLst>
      <p:ext uri="{BB962C8B-B14F-4D97-AF65-F5344CB8AC3E}">
        <p14:creationId xmlns:p14="http://schemas.microsoft.com/office/powerpoint/2010/main" val="10000030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Level 4 activity: </a:t>
            </a:r>
          </a:p>
        </p:txBody>
      </p:sp>
      <p:sp>
        <p:nvSpPr>
          <p:cNvPr id="3" name="Content Placeholder 2"/>
          <p:cNvSpPr>
            <a:spLocks noGrp="1"/>
          </p:cNvSpPr>
          <p:nvPr>
            <p:ph idx="1"/>
          </p:nvPr>
        </p:nvSpPr>
        <p:spPr/>
        <p:txBody>
          <a:bodyPr>
            <a:normAutofit fontScale="85000" lnSpcReduction="10000"/>
          </a:bodyPr>
          <a:lstStyle/>
          <a:p>
            <a:r>
              <a:rPr lang="en-US" dirty="0" smtClean="0"/>
              <a:t>At </a:t>
            </a:r>
            <a:r>
              <a:rPr lang="en-US" dirty="0"/>
              <a:t>this level, patient requires minimal assistance and nurse supervision would suffice for activities</a:t>
            </a:r>
            <a:r>
              <a:rPr lang="en-US" dirty="0" smtClean="0"/>
              <a:t>.</a:t>
            </a:r>
          </a:p>
          <a:p>
            <a:r>
              <a:rPr lang="en-US" dirty="0" smtClean="0"/>
              <a:t>Active </a:t>
            </a:r>
            <a:r>
              <a:rPr lang="en-US" dirty="0"/>
              <a:t>movements in patient’s ROM twice daily ten times in each cycle, head elevation over the bed (≥ 45◦) for 15 minutes, applying sitting position for 15 minutes on the bed, sitting at the edge of the bed and hanging feet with the aid of a nurse for 15 minutes</a:t>
            </a:r>
            <a:r>
              <a:rPr lang="en-US" dirty="0" smtClean="0"/>
              <a:t>,</a:t>
            </a:r>
          </a:p>
          <a:p>
            <a:r>
              <a:rPr lang="en-US" b="1" dirty="0" smtClean="0"/>
              <a:t>Patient </a:t>
            </a:r>
            <a:r>
              <a:rPr lang="en-US" b="1" dirty="0"/>
              <a:t>transport to the chair next to the bed </a:t>
            </a:r>
            <a:r>
              <a:rPr lang="en-US" dirty="0"/>
              <a:t>by a nurse and </a:t>
            </a:r>
            <a:endParaRPr lang="en-US" dirty="0" smtClean="0"/>
          </a:p>
          <a:p>
            <a:r>
              <a:rPr lang="en-US" b="1" dirty="0" smtClean="0"/>
              <a:t>Restricted </a:t>
            </a:r>
            <a:r>
              <a:rPr lang="en-US" b="1" dirty="0"/>
              <a:t>bedside walking or walking around the ward </a:t>
            </a:r>
            <a:r>
              <a:rPr lang="en-US" dirty="0"/>
              <a:t>for stable patients, are parts of this level of activity.</a:t>
            </a:r>
          </a:p>
        </p:txBody>
      </p:sp>
      <p:sp>
        <p:nvSpPr>
          <p:cNvPr id="4" name="Date Placeholder 3"/>
          <p:cNvSpPr>
            <a:spLocks noGrp="1"/>
          </p:cNvSpPr>
          <p:nvPr>
            <p:ph type="dt" sz="half" idx="10"/>
          </p:nvPr>
        </p:nvSpPr>
        <p:spPr/>
        <p:txBody>
          <a:bodyPr/>
          <a:lstStyle/>
          <a:p>
            <a:fld id="{536A53B4-47DB-4D3D-BFE9-E8CD8A47B563}" type="datetime1">
              <a:rPr lang="en-US" smtClean="0"/>
              <a:pPr/>
              <a:t>2017-12-07</a:t>
            </a:fld>
            <a:endParaRPr lang="en-US"/>
          </a:p>
        </p:txBody>
      </p:sp>
      <p:sp>
        <p:nvSpPr>
          <p:cNvPr id="5" name="Footer Placeholder 4"/>
          <p:cNvSpPr>
            <a:spLocks noGrp="1"/>
          </p:cNvSpPr>
          <p:nvPr>
            <p:ph type="ftr" sz="quarter" idx="11"/>
          </p:nvPr>
        </p:nvSpPr>
        <p:spPr/>
        <p:txBody>
          <a:bodyPr/>
          <a:lstStyle/>
          <a:p>
            <a:r>
              <a:rPr lang="en-US" smtClean="0"/>
              <a:t>R Azarfarin</a:t>
            </a:r>
            <a:endParaRPr lang="en-US"/>
          </a:p>
        </p:txBody>
      </p:sp>
      <p:sp>
        <p:nvSpPr>
          <p:cNvPr id="6" name="Slide Number Placeholder 5"/>
          <p:cNvSpPr>
            <a:spLocks noGrp="1"/>
          </p:cNvSpPr>
          <p:nvPr>
            <p:ph type="sldNum" sz="quarter" idx="12"/>
          </p:nvPr>
        </p:nvSpPr>
        <p:spPr/>
        <p:txBody>
          <a:bodyPr/>
          <a:lstStyle/>
          <a:p>
            <a:fld id="{A9DAA90B-BD82-4656-972A-A25F05673DD3}" type="slidenum">
              <a:rPr lang="en-US" smtClean="0"/>
              <a:pPr/>
              <a:t>12</a:t>
            </a:fld>
            <a:endParaRPr lang="en-US"/>
          </a:p>
        </p:txBody>
      </p:sp>
    </p:spTree>
    <p:extLst>
      <p:ext uri="{BB962C8B-B14F-4D97-AF65-F5344CB8AC3E}">
        <p14:creationId xmlns:p14="http://schemas.microsoft.com/office/powerpoint/2010/main" val="27870944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fld id="{536A53B4-47DB-4D3D-BFE9-E8CD8A47B563}" type="datetime1">
              <a:rPr lang="en-US" smtClean="0"/>
              <a:pPr/>
              <a:t>2017-12-07</a:t>
            </a:fld>
            <a:endParaRPr lang="en-US"/>
          </a:p>
        </p:txBody>
      </p:sp>
      <p:sp>
        <p:nvSpPr>
          <p:cNvPr id="5" name="Footer Placeholder 4"/>
          <p:cNvSpPr>
            <a:spLocks noGrp="1"/>
          </p:cNvSpPr>
          <p:nvPr>
            <p:ph type="ftr" sz="quarter" idx="11"/>
          </p:nvPr>
        </p:nvSpPr>
        <p:spPr/>
        <p:txBody>
          <a:bodyPr/>
          <a:lstStyle/>
          <a:p>
            <a:r>
              <a:rPr lang="en-US" dirty="0" smtClean="0"/>
              <a:t>Meyer MJ, Stanislaus AB, Lee J, et al. BMJ Open 2013;3:e003262.</a:t>
            </a:r>
            <a:endParaRPr lang="en-US" dirty="0"/>
          </a:p>
        </p:txBody>
      </p:sp>
      <p:sp>
        <p:nvSpPr>
          <p:cNvPr id="6" name="Slide Number Placeholder 5"/>
          <p:cNvSpPr>
            <a:spLocks noGrp="1"/>
          </p:cNvSpPr>
          <p:nvPr>
            <p:ph type="sldNum" sz="quarter" idx="12"/>
          </p:nvPr>
        </p:nvSpPr>
        <p:spPr/>
        <p:txBody>
          <a:bodyPr/>
          <a:lstStyle/>
          <a:p>
            <a:fld id="{A9DAA90B-BD82-4656-972A-A25F05673DD3}" type="slidenum">
              <a:rPr lang="en-US" smtClean="0"/>
              <a:pPr/>
              <a:t>13</a:t>
            </a:fld>
            <a:endParaRPr lang="en-US"/>
          </a:p>
        </p:txBody>
      </p:sp>
      <p:pic>
        <p:nvPicPr>
          <p:cNvPr id="2050" name="Picture 2"/>
          <p:cNvPicPr>
            <a:picLocks noChangeAspect="1" noChangeArrowheads="1"/>
          </p:cNvPicPr>
          <p:nvPr/>
        </p:nvPicPr>
        <p:blipFill>
          <a:blip r:embed="rId2"/>
          <a:srcRect/>
          <a:stretch>
            <a:fillRect/>
          </a:stretch>
        </p:blipFill>
        <p:spPr bwMode="auto">
          <a:xfrm>
            <a:off x="0" y="0"/>
            <a:ext cx="9144000" cy="6477000"/>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Control group:</a:t>
            </a:r>
            <a:endParaRPr lang="en-US" dirty="0"/>
          </a:p>
        </p:txBody>
      </p:sp>
      <p:sp>
        <p:nvSpPr>
          <p:cNvPr id="3" name="Content Placeholder 2"/>
          <p:cNvSpPr>
            <a:spLocks noGrp="1"/>
          </p:cNvSpPr>
          <p:nvPr>
            <p:ph idx="1"/>
          </p:nvPr>
        </p:nvSpPr>
        <p:spPr/>
        <p:txBody>
          <a:bodyPr/>
          <a:lstStyle/>
          <a:p>
            <a:r>
              <a:rPr lang="en-US" dirty="0"/>
              <a:t>No experimental protocol was implemented for the control group </a:t>
            </a:r>
            <a:r>
              <a:rPr lang="en-US" b="1" dirty="0"/>
              <a:t>except for routine physiotherapy by a nurse physiotherapist</a:t>
            </a:r>
            <a:r>
              <a:rPr lang="en-US" dirty="0"/>
              <a:t>.</a:t>
            </a:r>
          </a:p>
        </p:txBody>
      </p:sp>
      <p:sp>
        <p:nvSpPr>
          <p:cNvPr id="4" name="Date Placeholder 3"/>
          <p:cNvSpPr>
            <a:spLocks noGrp="1"/>
          </p:cNvSpPr>
          <p:nvPr>
            <p:ph type="dt" sz="half" idx="10"/>
          </p:nvPr>
        </p:nvSpPr>
        <p:spPr/>
        <p:txBody>
          <a:bodyPr/>
          <a:lstStyle/>
          <a:p>
            <a:fld id="{536A53B4-47DB-4D3D-BFE9-E8CD8A47B563}" type="datetime1">
              <a:rPr lang="en-US" smtClean="0"/>
              <a:pPr/>
              <a:t>2017-12-07</a:t>
            </a:fld>
            <a:endParaRPr lang="en-US"/>
          </a:p>
        </p:txBody>
      </p:sp>
      <p:sp>
        <p:nvSpPr>
          <p:cNvPr id="5" name="Footer Placeholder 4"/>
          <p:cNvSpPr>
            <a:spLocks noGrp="1"/>
          </p:cNvSpPr>
          <p:nvPr>
            <p:ph type="ftr" sz="quarter" idx="11"/>
          </p:nvPr>
        </p:nvSpPr>
        <p:spPr/>
        <p:txBody>
          <a:bodyPr/>
          <a:lstStyle/>
          <a:p>
            <a:r>
              <a:rPr lang="en-US" smtClean="0"/>
              <a:t>R Azarfarin</a:t>
            </a:r>
            <a:endParaRPr lang="en-US"/>
          </a:p>
        </p:txBody>
      </p:sp>
      <p:sp>
        <p:nvSpPr>
          <p:cNvPr id="6" name="Slide Number Placeholder 5"/>
          <p:cNvSpPr>
            <a:spLocks noGrp="1"/>
          </p:cNvSpPr>
          <p:nvPr>
            <p:ph type="sldNum" sz="quarter" idx="12"/>
          </p:nvPr>
        </p:nvSpPr>
        <p:spPr/>
        <p:txBody>
          <a:bodyPr/>
          <a:lstStyle/>
          <a:p>
            <a:fld id="{A9DAA90B-BD82-4656-972A-A25F05673DD3}" type="slidenum">
              <a:rPr lang="en-US" smtClean="0"/>
              <a:pPr/>
              <a:t>14</a:t>
            </a:fld>
            <a:endParaRPr lang="en-US"/>
          </a:p>
        </p:txBody>
      </p:sp>
    </p:spTree>
    <p:extLst>
      <p:ext uri="{BB962C8B-B14F-4D97-AF65-F5344CB8AC3E}">
        <p14:creationId xmlns:p14="http://schemas.microsoft.com/office/powerpoint/2010/main" val="5839171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10"/>
          <p:cNvSpPr txBox="1">
            <a:spLocks noChangeArrowheads="1"/>
          </p:cNvSpPr>
          <p:nvPr/>
        </p:nvSpPr>
        <p:spPr bwMode="auto">
          <a:xfrm>
            <a:off x="6291263" y="1719263"/>
            <a:ext cx="2001837" cy="522287"/>
          </a:xfrm>
          <a:prstGeom prst="rect">
            <a:avLst/>
          </a:prstGeom>
          <a:noFill/>
          <a:ln w="9525">
            <a:noFill/>
            <a:miter lim="800000"/>
            <a:headEnd/>
            <a:tailEnd/>
          </a:ln>
        </p:spPr>
        <p:txBody>
          <a:bodyPr>
            <a:spAutoFit/>
          </a:bodyPr>
          <a:lstStyle/>
          <a:p>
            <a:pPr marL="573088" indent="-573088">
              <a:spcAft>
                <a:spcPts val="2500"/>
              </a:spcAft>
              <a:buFont typeface="Calibri" pitchFamily="34" charset="0"/>
              <a:buAutoNum type="arabicPeriod"/>
            </a:pPr>
            <a:endParaRPr lang="en-US" sz="2800" b="1">
              <a:solidFill>
                <a:srgbClr val="404040"/>
              </a:solidFill>
              <a:cs typeface="Arial" pitchFamily="34" charset="0"/>
            </a:endParaRPr>
          </a:p>
        </p:txBody>
      </p:sp>
      <p:sp>
        <p:nvSpPr>
          <p:cNvPr id="16387" name="TextBox 11"/>
          <p:cNvSpPr txBox="1">
            <a:spLocks noChangeArrowheads="1"/>
          </p:cNvSpPr>
          <p:nvPr/>
        </p:nvSpPr>
        <p:spPr bwMode="auto">
          <a:xfrm>
            <a:off x="0" y="369888"/>
            <a:ext cx="9144000" cy="646112"/>
          </a:xfrm>
          <a:prstGeom prst="rect">
            <a:avLst/>
          </a:prstGeom>
          <a:noFill/>
          <a:ln w="9525">
            <a:noFill/>
            <a:miter lim="800000"/>
            <a:headEnd/>
            <a:tailEnd/>
          </a:ln>
        </p:spPr>
        <p:txBody>
          <a:bodyPr>
            <a:spAutoFit/>
          </a:bodyPr>
          <a:lstStyle/>
          <a:p>
            <a:pPr algn="ctr"/>
            <a:r>
              <a:rPr lang="en-US" sz="3600" b="1" dirty="0" smtClean="0">
                <a:solidFill>
                  <a:srgbClr val="FFFF00"/>
                </a:solidFill>
                <a:cs typeface="Arial" pitchFamily="34" charset="0"/>
              </a:rPr>
              <a:t>Early Mobilization Protocol </a:t>
            </a:r>
            <a:r>
              <a:rPr lang="en-US" sz="3600" b="1" dirty="0">
                <a:solidFill>
                  <a:srgbClr val="FFFF00"/>
                </a:solidFill>
                <a:cs typeface="Arial" pitchFamily="34" charset="0"/>
              </a:rPr>
              <a:t>Algorithm</a:t>
            </a:r>
            <a:endParaRPr lang="en-US" sz="3600" b="1" dirty="0">
              <a:solidFill>
                <a:srgbClr val="FFFF00"/>
              </a:solidFill>
              <a:latin typeface="Calibri" pitchFamily="34" charset="0"/>
            </a:endParaRPr>
          </a:p>
        </p:txBody>
      </p:sp>
      <p:pic>
        <p:nvPicPr>
          <p:cNvPr id="16388" name="Picture 4"/>
          <p:cNvPicPr>
            <a:picLocks noChangeAspect="1" noChangeArrowheads="1"/>
          </p:cNvPicPr>
          <p:nvPr/>
        </p:nvPicPr>
        <p:blipFill>
          <a:blip r:embed="rId2"/>
          <a:srcRect/>
          <a:stretch>
            <a:fillRect/>
          </a:stretch>
        </p:blipFill>
        <p:spPr bwMode="auto">
          <a:xfrm>
            <a:off x="658813" y="1508125"/>
            <a:ext cx="4341812" cy="5159375"/>
          </a:xfrm>
          <a:prstGeom prst="rect">
            <a:avLst/>
          </a:prstGeom>
          <a:noFill/>
          <a:ln w="9525">
            <a:noFill/>
            <a:miter lim="800000"/>
            <a:headEnd/>
            <a:tailEnd/>
          </a:ln>
        </p:spPr>
      </p:pic>
      <p:sp>
        <p:nvSpPr>
          <p:cNvPr id="16389" name="Rectangle 4"/>
          <p:cNvSpPr>
            <a:spLocks noChangeArrowheads="1"/>
          </p:cNvSpPr>
          <p:nvPr/>
        </p:nvSpPr>
        <p:spPr bwMode="auto">
          <a:xfrm>
            <a:off x="5330825" y="1830388"/>
            <a:ext cx="3302000" cy="4402137"/>
          </a:xfrm>
          <a:prstGeom prst="rect">
            <a:avLst/>
          </a:prstGeom>
          <a:noFill/>
          <a:ln w="9525">
            <a:noFill/>
            <a:miter lim="800000"/>
            <a:headEnd/>
            <a:tailEnd/>
          </a:ln>
        </p:spPr>
        <p:txBody>
          <a:bodyPr>
            <a:spAutoFit/>
          </a:bodyPr>
          <a:lstStyle/>
          <a:p>
            <a:pPr algn="ctr">
              <a:spcBef>
                <a:spcPct val="50000"/>
              </a:spcBef>
            </a:pPr>
            <a:r>
              <a:rPr lang="en-US" sz="2800" b="1"/>
              <a:t>Highlights</a:t>
            </a:r>
          </a:p>
          <a:p>
            <a:pPr>
              <a:spcBef>
                <a:spcPct val="50000"/>
              </a:spcBef>
              <a:buFontTx/>
              <a:buChar char="•"/>
            </a:pPr>
            <a:r>
              <a:rPr lang="en-US" sz="2400"/>
              <a:t> Contraindications</a:t>
            </a:r>
          </a:p>
          <a:p>
            <a:pPr>
              <a:spcBef>
                <a:spcPct val="50000"/>
              </a:spcBef>
              <a:buFontTx/>
              <a:buChar char="•"/>
            </a:pPr>
            <a:r>
              <a:rPr lang="en-US" sz="2400"/>
              <a:t> Precautions</a:t>
            </a:r>
          </a:p>
          <a:p>
            <a:pPr>
              <a:spcBef>
                <a:spcPct val="50000"/>
              </a:spcBef>
              <a:buFontTx/>
              <a:buChar char="•"/>
            </a:pPr>
            <a:r>
              <a:rPr lang="en-US" sz="2400"/>
              <a:t> Signs of intolerance</a:t>
            </a:r>
          </a:p>
          <a:p>
            <a:pPr>
              <a:spcBef>
                <a:spcPct val="50000"/>
              </a:spcBef>
              <a:buFontTx/>
              <a:buChar char="•"/>
            </a:pPr>
            <a:r>
              <a:rPr lang="en-US" sz="2400"/>
              <a:t> PT/OT consult within 24 hours of admission</a:t>
            </a:r>
          </a:p>
          <a:p>
            <a:pPr>
              <a:spcBef>
                <a:spcPct val="50000"/>
              </a:spcBef>
              <a:buFontTx/>
              <a:buChar char="•"/>
            </a:pPr>
            <a:r>
              <a:rPr lang="en-US" sz="2400"/>
              <a:t> 5 Levels based on RASS and functional status</a:t>
            </a:r>
          </a:p>
        </p:txBody>
      </p:sp>
      <p:sp>
        <p:nvSpPr>
          <p:cNvPr id="6" name="Rectangle 5"/>
          <p:cNvSpPr/>
          <p:nvPr/>
        </p:nvSpPr>
        <p:spPr>
          <a:xfrm>
            <a:off x="4511675" y="1563688"/>
            <a:ext cx="460375" cy="1889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p:cNvSpPr>
          <p:nvPr>
            <p:ph type="title"/>
          </p:nvPr>
        </p:nvSpPr>
        <p:spPr/>
        <p:txBody>
          <a:bodyPr/>
          <a:lstStyle/>
          <a:p>
            <a:endParaRPr lang="en-US" smtClean="0">
              <a:latin typeface="Arial" pitchFamily="34" charset="0"/>
              <a:ea typeface="ＭＳ Ｐゴシック" pitchFamily="34" charset="-128"/>
              <a:cs typeface="Arial" pitchFamily="34" charset="0"/>
            </a:endParaRPr>
          </a:p>
        </p:txBody>
      </p:sp>
      <p:sp>
        <p:nvSpPr>
          <p:cNvPr id="17411" name="Content Placeholder 3"/>
          <p:cNvSpPr>
            <a:spLocks noGrp="1"/>
          </p:cNvSpPr>
          <p:nvPr>
            <p:ph idx="1"/>
          </p:nvPr>
        </p:nvSpPr>
        <p:spPr/>
        <p:txBody>
          <a:bodyPr/>
          <a:lstStyle/>
          <a:p>
            <a:endParaRPr lang="en-US" smtClean="0">
              <a:latin typeface="Arial" pitchFamily="34" charset="0"/>
              <a:ea typeface="ＭＳ Ｐゴシック" pitchFamily="34" charset="-128"/>
              <a:cs typeface="Arial" pitchFamily="34" charset="0"/>
            </a:endParaRPr>
          </a:p>
        </p:txBody>
      </p:sp>
      <p:pic>
        <p:nvPicPr>
          <p:cNvPr id="17412" name="Picture 4"/>
          <p:cNvPicPr>
            <a:picLocks noGrp="1" noChangeAspect="1" noChangeArrowheads="1"/>
          </p:cNvPicPr>
          <p:nvPr>
            <p:ph type="body" idx="1"/>
          </p:nvPr>
        </p:nvPicPr>
        <p:blipFill>
          <a:blip r:embed="rId2"/>
          <a:srcRect t="-667" r="-838" b="40091"/>
          <a:stretch>
            <a:fillRect/>
          </a:stretch>
        </p:blipFill>
        <p:spPr>
          <a:xfrm>
            <a:off x="0" y="-136525"/>
            <a:ext cx="9234488" cy="6994525"/>
          </a:xfrm>
          <a:noFill/>
        </p:spPr>
      </p:pic>
      <p:sp>
        <p:nvSpPr>
          <p:cNvPr id="17413" name="TextBox 4"/>
          <p:cNvSpPr txBox="1">
            <a:spLocks noChangeArrowheads="1"/>
          </p:cNvSpPr>
          <p:nvPr/>
        </p:nvSpPr>
        <p:spPr bwMode="auto">
          <a:xfrm>
            <a:off x="8191500" y="0"/>
            <a:ext cx="952500" cy="369888"/>
          </a:xfrm>
          <a:prstGeom prst="rect">
            <a:avLst/>
          </a:prstGeom>
          <a:solidFill>
            <a:schemeClr val="bg1"/>
          </a:solidFill>
          <a:ln w="9525">
            <a:noFill/>
            <a:miter lim="800000"/>
            <a:headEnd/>
            <a:tailEnd/>
          </a:ln>
        </p:spPr>
        <p:txBody>
          <a:bodyPr>
            <a:spAutoFit/>
          </a:bodyPr>
          <a:lstStyle/>
          <a:p>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Date Placeholder 3"/>
          <p:cNvSpPr>
            <a:spLocks noGrp="1"/>
          </p:cNvSpPr>
          <p:nvPr>
            <p:ph type="dt" sz="half" idx="10"/>
          </p:nvPr>
        </p:nvSpPr>
        <p:spPr/>
        <p:txBody>
          <a:bodyPr/>
          <a:lstStyle/>
          <a:p>
            <a:fld id="{536A53B4-47DB-4D3D-BFE9-E8CD8A47B563}" type="datetime1">
              <a:rPr lang="en-US" smtClean="0"/>
              <a:pPr/>
              <a:t>2017-12-07</a:t>
            </a:fld>
            <a:endParaRPr lang="en-US"/>
          </a:p>
        </p:txBody>
      </p:sp>
      <p:sp>
        <p:nvSpPr>
          <p:cNvPr id="5" name="Footer Placeholder 4"/>
          <p:cNvSpPr>
            <a:spLocks noGrp="1"/>
          </p:cNvSpPr>
          <p:nvPr>
            <p:ph type="ftr" sz="quarter" idx="11"/>
          </p:nvPr>
        </p:nvSpPr>
        <p:spPr>
          <a:xfrm>
            <a:off x="2286000" y="6400800"/>
            <a:ext cx="5507719" cy="274320"/>
          </a:xfrm>
        </p:spPr>
        <p:txBody>
          <a:bodyPr/>
          <a:lstStyle/>
          <a:p>
            <a:r>
              <a:rPr lang="en-US" b="1" dirty="0" smtClean="0"/>
              <a:t>Alder et al. </a:t>
            </a:r>
            <a:r>
              <a:rPr lang="en-US" b="1" i="1" dirty="0" smtClean="0"/>
              <a:t>Cardiopulmonary Physical Therapy Journal    </a:t>
            </a:r>
            <a:r>
              <a:rPr lang="en-US" b="1" dirty="0" err="1" smtClean="0"/>
              <a:t>Vol</a:t>
            </a:r>
            <a:r>
              <a:rPr lang="en-US" b="1" dirty="0" smtClean="0"/>
              <a:t> 23 v No 1 v March 2012</a:t>
            </a:r>
            <a:endParaRPr lang="en-US" b="1" dirty="0"/>
          </a:p>
        </p:txBody>
      </p:sp>
      <p:sp>
        <p:nvSpPr>
          <p:cNvPr id="6" name="Slide Number Placeholder 5"/>
          <p:cNvSpPr>
            <a:spLocks noGrp="1"/>
          </p:cNvSpPr>
          <p:nvPr>
            <p:ph type="sldNum" sz="quarter" idx="12"/>
          </p:nvPr>
        </p:nvSpPr>
        <p:spPr/>
        <p:txBody>
          <a:bodyPr/>
          <a:lstStyle/>
          <a:p>
            <a:fld id="{A9DAA90B-BD82-4656-972A-A25F05673DD3}" type="slidenum">
              <a:rPr lang="en-US" smtClean="0"/>
              <a:pPr/>
              <a:t>17</a:t>
            </a:fld>
            <a:endParaRPr lang="en-US"/>
          </a:p>
        </p:txBody>
      </p:sp>
      <p:pic>
        <p:nvPicPr>
          <p:cNvPr id="3074" name="Picture 2"/>
          <p:cNvPicPr>
            <a:picLocks noGrp="1" noChangeAspect="1" noChangeArrowheads="1"/>
          </p:cNvPicPr>
          <p:nvPr>
            <p:ph idx="1"/>
          </p:nvPr>
        </p:nvPicPr>
        <p:blipFill>
          <a:blip r:embed="rId2"/>
          <a:srcRect/>
          <a:stretch>
            <a:fillRect/>
          </a:stretch>
        </p:blipFill>
        <p:spPr bwMode="auto">
          <a:xfrm>
            <a:off x="-20094" y="304800"/>
            <a:ext cx="9164094" cy="6019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36A53B4-47DB-4D3D-BFE9-E8CD8A47B563}" type="datetime1">
              <a:rPr lang="en-US" smtClean="0"/>
              <a:pPr/>
              <a:t>2017-12-07</a:t>
            </a:fld>
            <a:endParaRPr lang="en-US"/>
          </a:p>
        </p:txBody>
      </p:sp>
      <p:sp>
        <p:nvSpPr>
          <p:cNvPr id="5" name="Footer Placeholder 4"/>
          <p:cNvSpPr>
            <a:spLocks noGrp="1"/>
          </p:cNvSpPr>
          <p:nvPr>
            <p:ph type="ftr" sz="quarter" idx="11"/>
          </p:nvPr>
        </p:nvSpPr>
        <p:spPr/>
        <p:txBody>
          <a:bodyPr/>
          <a:lstStyle/>
          <a:p>
            <a:r>
              <a:rPr lang="en-US" smtClean="0"/>
              <a:t>R Azarfarin</a:t>
            </a:r>
            <a:endParaRPr lang="en-US"/>
          </a:p>
        </p:txBody>
      </p:sp>
      <p:sp>
        <p:nvSpPr>
          <p:cNvPr id="6" name="Slide Number Placeholder 5"/>
          <p:cNvSpPr>
            <a:spLocks noGrp="1"/>
          </p:cNvSpPr>
          <p:nvPr>
            <p:ph type="sldNum" sz="quarter" idx="12"/>
          </p:nvPr>
        </p:nvSpPr>
        <p:spPr/>
        <p:txBody>
          <a:bodyPr/>
          <a:lstStyle/>
          <a:p>
            <a:fld id="{A9DAA90B-BD82-4656-972A-A25F05673DD3}" type="slidenum">
              <a:rPr lang="en-US" smtClean="0"/>
              <a:pPr/>
              <a:t>18</a:t>
            </a:fld>
            <a:endParaRPr lang="en-US"/>
          </a:p>
        </p:txBody>
      </p:sp>
      <p:pic>
        <p:nvPicPr>
          <p:cNvPr id="7" name="Picture 6"/>
          <p:cNvPicPr>
            <a:picLocks noChangeAspect="1"/>
          </p:cNvPicPr>
          <p:nvPr/>
        </p:nvPicPr>
        <p:blipFill>
          <a:blip r:embed="rId2"/>
          <a:stretch>
            <a:fillRect/>
          </a:stretch>
        </p:blipFill>
        <p:spPr>
          <a:xfrm>
            <a:off x="-31778" y="275150"/>
            <a:ext cx="9099578" cy="6278050"/>
          </a:xfrm>
          <a:prstGeom prst="rect">
            <a:avLst/>
          </a:prstGeom>
        </p:spPr>
      </p:pic>
    </p:spTree>
    <p:extLst>
      <p:ext uri="{BB962C8B-B14F-4D97-AF65-F5344CB8AC3E}">
        <p14:creationId xmlns:p14="http://schemas.microsoft.com/office/powerpoint/2010/main" val="42354114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6B39EA-F915-4257-8658-A0C7F2FF60FE}" type="datetime1">
              <a:rPr lang="en-US" smtClean="0"/>
              <a:pPr/>
              <a:t>2017-12-07</a:t>
            </a:fld>
            <a:endParaRPr lang="en-US"/>
          </a:p>
        </p:txBody>
      </p:sp>
      <p:sp>
        <p:nvSpPr>
          <p:cNvPr id="3" name="Footer Placeholder 2"/>
          <p:cNvSpPr>
            <a:spLocks noGrp="1"/>
          </p:cNvSpPr>
          <p:nvPr>
            <p:ph type="ftr" sz="quarter" idx="11"/>
          </p:nvPr>
        </p:nvSpPr>
        <p:spPr/>
        <p:txBody>
          <a:bodyPr/>
          <a:lstStyle/>
          <a:p>
            <a:r>
              <a:rPr lang="en-US" smtClean="0"/>
              <a:t>R Azarfarin</a:t>
            </a:r>
            <a:endParaRPr lang="en-US"/>
          </a:p>
        </p:txBody>
      </p:sp>
      <p:sp>
        <p:nvSpPr>
          <p:cNvPr id="4" name="Slide Number Placeholder 3"/>
          <p:cNvSpPr>
            <a:spLocks noGrp="1"/>
          </p:cNvSpPr>
          <p:nvPr>
            <p:ph type="sldNum" sz="quarter" idx="12"/>
          </p:nvPr>
        </p:nvSpPr>
        <p:spPr/>
        <p:txBody>
          <a:bodyPr/>
          <a:lstStyle/>
          <a:p>
            <a:fld id="{A9DAA90B-BD82-4656-972A-A25F05673DD3}" type="slidenum">
              <a:rPr lang="en-US" smtClean="0"/>
              <a:pPr/>
              <a:t>19</a:t>
            </a:fld>
            <a:endParaRPr lang="en-US"/>
          </a:p>
        </p:txBody>
      </p:sp>
      <p:pic>
        <p:nvPicPr>
          <p:cNvPr id="5" name="Picture 4"/>
          <p:cNvPicPr>
            <a:picLocks noChangeAspect="1"/>
          </p:cNvPicPr>
          <p:nvPr/>
        </p:nvPicPr>
        <p:blipFill>
          <a:blip r:embed="rId2"/>
          <a:stretch>
            <a:fillRect/>
          </a:stretch>
        </p:blipFill>
        <p:spPr>
          <a:xfrm>
            <a:off x="1" y="228600"/>
            <a:ext cx="9139368" cy="6255530"/>
          </a:xfrm>
          <a:prstGeom prst="rect">
            <a:avLst/>
          </a:prstGeom>
        </p:spPr>
      </p:pic>
    </p:spTree>
    <p:extLst>
      <p:ext uri="{BB962C8B-B14F-4D97-AF65-F5344CB8AC3E}">
        <p14:creationId xmlns:p14="http://schemas.microsoft.com/office/powerpoint/2010/main" val="8385899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3"/>
          <p:cNvPicPr>
            <a:picLocks noChangeAspect="1" noChangeArrowheads="1"/>
          </p:cNvPicPr>
          <p:nvPr/>
        </p:nvPicPr>
        <p:blipFill>
          <a:blip r:embed="rId2"/>
          <a:srcRect/>
          <a:stretch>
            <a:fillRect/>
          </a:stretch>
        </p:blipFill>
        <p:spPr bwMode="auto">
          <a:xfrm>
            <a:off x="92542" y="1905000"/>
            <a:ext cx="8854608" cy="304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6B39EA-F915-4257-8658-A0C7F2FF60FE}" type="datetime1">
              <a:rPr lang="en-US" smtClean="0"/>
              <a:pPr/>
              <a:t>2017-12-07</a:t>
            </a:fld>
            <a:endParaRPr lang="en-US"/>
          </a:p>
        </p:txBody>
      </p:sp>
      <p:sp>
        <p:nvSpPr>
          <p:cNvPr id="3" name="Footer Placeholder 2"/>
          <p:cNvSpPr>
            <a:spLocks noGrp="1"/>
          </p:cNvSpPr>
          <p:nvPr>
            <p:ph type="ftr" sz="quarter" idx="11"/>
          </p:nvPr>
        </p:nvSpPr>
        <p:spPr/>
        <p:txBody>
          <a:bodyPr/>
          <a:lstStyle/>
          <a:p>
            <a:r>
              <a:rPr lang="en-US" smtClean="0"/>
              <a:t>R Azarfarin</a:t>
            </a:r>
            <a:endParaRPr lang="en-US"/>
          </a:p>
        </p:txBody>
      </p:sp>
      <p:sp>
        <p:nvSpPr>
          <p:cNvPr id="4" name="Slide Number Placeholder 3"/>
          <p:cNvSpPr>
            <a:spLocks noGrp="1"/>
          </p:cNvSpPr>
          <p:nvPr>
            <p:ph type="sldNum" sz="quarter" idx="12"/>
          </p:nvPr>
        </p:nvSpPr>
        <p:spPr/>
        <p:txBody>
          <a:bodyPr/>
          <a:lstStyle/>
          <a:p>
            <a:fld id="{A9DAA90B-BD82-4656-972A-A25F05673DD3}" type="slidenum">
              <a:rPr lang="en-US" smtClean="0"/>
              <a:pPr/>
              <a:t>20</a:t>
            </a:fld>
            <a:endParaRPr lang="en-US"/>
          </a:p>
        </p:txBody>
      </p:sp>
      <p:pic>
        <p:nvPicPr>
          <p:cNvPr id="7" name="Picture 6"/>
          <p:cNvPicPr>
            <a:picLocks noChangeAspect="1"/>
          </p:cNvPicPr>
          <p:nvPr/>
        </p:nvPicPr>
        <p:blipFill>
          <a:blip r:embed="rId2"/>
          <a:stretch>
            <a:fillRect/>
          </a:stretch>
        </p:blipFill>
        <p:spPr>
          <a:xfrm>
            <a:off x="-48974" y="228600"/>
            <a:ext cx="9033537" cy="6019800"/>
          </a:xfrm>
          <a:prstGeom prst="rect">
            <a:avLst/>
          </a:prstGeom>
        </p:spPr>
      </p:pic>
    </p:spTree>
    <p:extLst>
      <p:ext uri="{BB962C8B-B14F-4D97-AF65-F5344CB8AC3E}">
        <p14:creationId xmlns:p14="http://schemas.microsoft.com/office/powerpoint/2010/main" val="36848282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6B39EA-F915-4257-8658-A0C7F2FF60FE}" type="datetime1">
              <a:rPr lang="en-US" smtClean="0"/>
              <a:pPr/>
              <a:t>2017-12-07</a:t>
            </a:fld>
            <a:endParaRPr lang="en-US"/>
          </a:p>
        </p:txBody>
      </p:sp>
      <p:sp>
        <p:nvSpPr>
          <p:cNvPr id="3" name="Footer Placeholder 2"/>
          <p:cNvSpPr>
            <a:spLocks noGrp="1"/>
          </p:cNvSpPr>
          <p:nvPr>
            <p:ph type="ftr" sz="quarter" idx="11"/>
          </p:nvPr>
        </p:nvSpPr>
        <p:spPr/>
        <p:txBody>
          <a:bodyPr/>
          <a:lstStyle/>
          <a:p>
            <a:r>
              <a:rPr lang="en-US" smtClean="0"/>
              <a:t>R Azarfarin</a:t>
            </a:r>
            <a:endParaRPr lang="en-US"/>
          </a:p>
        </p:txBody>
      </p:sp>
      <p:sp>
        <p:nvSpPr>
          <p:cNvPr id="4" name="Slide Number Placeholder 3"/>
          <p:cNvSpPr>
            <a:spLocks noGrp="1"/>
          </p:cNvSpPr>
          <p:nvPr>
            <p:ph type="sldNum" sz="quarter" idx="12"/>
          </p:nvPr>
        </p:nvSpPr>
        <p:spPr/>
        <p:txBody>
          <a:bodyPr/>
          <a:lstStyle/>
          <a:p>
            <a:fld id="{A9DAA90B-BD82-4656-972A-A25F05673DD3}" type="slidenum">
              <a:rPr lang="en-US" smtClean="0"/>
              <a:pPr/>
              <a:t>21</a:t>
            </a:fld>
            <a:endParaRPr lang="en-US"/>
          </a:p>
        </p:txBody>
      </p:sp>
      <p:pic>
        <p:nvPicPr>
          <p:cNvPr id="5" name="Picture 4"/>
          <p:cNvPicPr>
            <a:picLocks noChangeAspect="1"/>
          </p:cNvPicPr>
          <p:nvPr/>
        </p:nvPicPr>
        <p:blipFill>
          <a:blip r:embed="rId2"/>
          <a:stretch>
            <a:fillRect/>
          </a:stretch>
        </p:blipFill>
        <p:spPr>
          <a:xfrm>
            <a:off x="77789" y="304799"/>
            <a:ext cx="9116827" cy="6172199"/>
          </a:xfrm>
          <a:prstGeom prst="rect">
            <a:avLst/>
          </a:prstGeom>
        </p:spPr>
      </p:pic>
    </p:spTree>
    <p:extLst>
      <p:ext uri="{BB962C8B-B14F-4D97-AF65-F5344CB8AC3E}">
        <p14:creationId xmlns:p14="http://schemas.microsoft.com/office/powerpoint/2010/main" val="42477416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6B39EA-F915-4257-8658-A0C7F2FF60FE}" type="datetime1">
              <a:rPr lang="en-US" smtClean="0"/>
              <a:pPr/>
              <a:t>2017-12-07</a:t>
            </a:fld>
            <a:endParaRPr lang="en-US"/>
          </a:p>
        </p:txBody>
      </p:sp>
      <p:sp>
        <p:nvSpPr>
          <p:cNvPr id="3" name="Footer Placeholder 2"/>
          <p:cNvSpPr>
            <a:spLocks noGrp="1"/>
          </p:cNvSpPr>
          <p:nvPr>
            <p:ph type="ftr" sz="quarter" idx="11"/>
          </p:nvPr>
        </p:nvSpPr>
        <p:spPr/>
        <p:txBody>
          <a:bodyPr/>
          <a:lstStyle/>
          <a:p>
            <a:r>
              <a:rPr lang="en-US" smtClean="0"/>
              <a:t>R Azarfarin</a:t>
            </a:r>
            <a:endParaRPr lang="en-US"/>
          </a:p>
        </p:txBody>
      </p:sp>
      <p:sp>
        <p:nvSpPr>
          <p:cNvPr id="4" name="Slide Number Placeholder 3"/>
          <p:cNvSpPr>
            <a:spLocks noGrp="1"/>
          </p:cNvSpPr>
          <p:nvPr>
            <p:ph type="sldNum" sz="quarter" idx="12"/>
          </p:nvPr>
        </p:nvSpPr>
        <p:spPr/>
        <p:txBody>
          <a:bodyPr/>
          <a:lstStyle/>
          <a:p>
            <a:fld id="{A9DAA90B-BD82-4656-972A-A25F05673DD3}" type="slidenum">
              <a:rPr lang="en-US" smtClean="0"/>
              <a:pPr/>
              <a:t>22</a:t>
            </a:fld>
            <a:endParaRPr lang="en-US"/>
          </a:p>
        </p:txBody>
      </p:sp>
      <p:pic>
        <p:nvPicPr>
          <p:cNvPr id="5" name="Picture 4"/>
          <p:cNvPicPr>
            <a:picLocks noChangeAspect="1"/>
          </p:cNvPicPr>
          <p:nvPr/>
        </p:nvPicPr>
        <p:blipFill>
          <a:blip r:embed="rId2"/>
          <a:stretch>
            <a:fillRect/>
          </a:stretch>
        </p:blipFill>
        <p:spPr>
          <a:xfrm>
            <a:off x="-68575" y="304801"/>
            <a:ext cx="9281154" cy="6172198"/>
          </a:xfrm>
          <a:prstGeom prst="rect">
            <a:avLst/>
          </a:prstGeom>
        </p:spPr>
      </p:pic>
    </p:spTree>
    <p:extLst>
      <p:ext uri="{BB962C8B-B14F-4D97-AF65-F5344CB8AC3E}">
        <p14:creationId xmlns:p14="http://schemas.microsoft.com/office/powerpoint/2010/main" val="23342123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Conclusions:</a:t>
            </a:r>
            <a:endParaRPr lang="en-US" dirty="0"/>
          </a:p>
        </p:txBody>
      </p:sp>
      <p:sp>
        <p:nvSpPr>
          <p:cNvPr id="6" name="Content Placeholder 5"/>
          <p:cNvSpPr>
            <a:spLocks noGrp="1"/>
          </p:cNvSpPr>
          <p:nvPr>
            <p:ph idx="1"/>
          </p:nvPr>
        </p:nvSpPr>
        <p:spPr/>
        <p:txBody>
          <a:bodyPr/>
          <a:lstStyle/>
          <a:p>
            <a:r>
              <a:rPr lang="en-US" dirty="0" smtClean="0"/>
              <a:t>Implementation </a:t>
            </a:r>
            <a:r>
              <a:rPr lang="en-US" dirty="0"/>
              <a:t>of early mobilization protocol has positive effects on cognitive outcome and ICU stay after cardiac surgery.</a:t>
            </a:r>
          </a:p>
        </p:txBody>
      </p:sp>
      <p:sp>
        <p:nvSpPr>
          <p:cNvPr id="2" name="Date Placeholder 1"/>
          <p:cNvSpPr>
            <a:spLocks noGrp="1"/>
          </p:cNvSpPr>
          <p:nvPr>
            <p:ph type="dt" sz="half" idx="10"/>
          </p:nvPr>
        </p:nvSpPr>
        <p:spPr/>
        <p:txBody>
          <a:bodyPr/>
          <a:lstStyle/>
          <a:p>
            <a:fld id="{476B39EA-F915-4257-8658-A0C7F2FF60FE}" type="datetime1">
              <a:rPr lang="en-US" smtClean="0"/>
              <a:pPr/>
              <a:t>2017-12-07</a:t>
            </a:fld>
            <a:endParaRPr lang="en-US"/>
          </a:p>
        </p:txBody>
      </p:sp>
      <p:sp>
        <p:nvSpPr>
          <p:cNvPr id="3" name="Footer Placeholder 2"/>
          <p:cNvSpPr>
            <a:spLocks noGrp="1"/>
          </p:cNvSpPr>
          <p:nvPr>
            <p:ph type="ftr" sz="quarter" idx="11"/>
          </p:nvPr>
        </p:nvSpPr>
        <p:spPr/>
        <p:txBody>
          <a:bodyPr/>
          <a:lstStyle/>
          <a:p>
            <a:r>
              <a:rPr lang="en-US" smtClean="0"/>
              <a:t>R Azarfarin</a:t>
            </a:r>
            <a:endParaRPr lang="en-US"/>
          </a:p>
        </p:txBody>
      </p:sp>
      <p:sp>
        <p:nvSpPr>
          <p:cNvPr id="4" name="Slide Number Placeholder 3"/>
          <p:cNvSpPr>
            <a:spLocks noGrp="1"/>
          </p:cNvSpPr>
          <p:nvPr>
            <p:ph type="sldNum" sz="quarter" idx="12"/>
          </p:nvPr>
        </p:nvSpPr>
        <p:spPr/>
        <p:txBody>
          <a:bodyPr/>
          <a:lstStyle/>
          <a:p>
            <a:fld id="{A9DAA90B-BD82-4656-972A-A25F05673DD3}" type="slidenum">
              <a:rPr lang="en-US" smtClean="0"/>
              <a:pPr/>
              <a:t>23</a:t>
            </a:fld>
            <a:endParaRPr lang="en-US"/>
          </a:p>
        </p:txBody>
      </p:sp>
    </p:spTree>
    <p:extLst>
      <p:ext uri="{BB962C8B-B14F-4D97-AF65-F5344CB8AC3E}">
        <p14:creationId xmlns:p14="http://schemas.microsoft.com/office/powerpoint/2010/main" val="16691387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Limitations</a:t>
            </a:r>
            <a:endParaRPr lang="en-US" dirty="0"/>
          </a:p>
        </p:txBody>
      </p:sp>
      <p:sp>
        <p:nvSpPr>
          <p:cNvPr id="3" name="Content Placeholder 2"/>
          <p:cNvSpPr>
            <a:spLocks noGrp="1"/>
          </p:cNvSpPr>
          <p:nvPr>
            <p:ph idx="1"/>
          </p:nvPr>
        </p:nvSpPr>
        <p:spPr/>
        <p:txBody>
          <a:bodyPr/>
          <a:lstStyle/>
          <a:p>
            <a:r>
              <a:rPr lang="en-US" dirty="0" smtClean="0"/>
              <a:t>The </a:t>
            </a:r>
            <a:r>
              <a:rPr lang="en-US" dirty="0"/>
              <a:t>sensitivity of the MMSE questionnaire to detect mild cases of dementia is low and leads to false negative diagnoses in people with higher education. In addition, low literacy may result in false positive findings. </a:t>
            </a:r>
          </a:p>
        </p:txBody>
      </p:sp>
      <p:sp>
        <p:nvSpPr>
          <p:cNvPr id="4" name="Date Placeholder 3"/>
          <p:cNvSpPr>
            <a:spLocks noGrp="1"/>
          </p:cNvSpPr>
          <p:nvPr>
            <p:ph type="dt" sz="half" idx="10"/>
          </p:nvPr>
        </p:nvSpPr>
        <p:spPr/>
        <p:txBody>
          <a:bodyPr/>
          <a:lstStyle/>
          <a:p>
            <a:fld id="{536A53B4-47DB-4D3D-BFE9-E8CD8A47B563}" type="datetime1">
              <a:rPr lang="en-US" smtClean="0"/>
              <a:pPr/>
              <a:t>2017-12-07</a:t>
            </a:fld>
            <a:endParaRPr lang="en-US"/>
          </a:p>
        </p:txBody>
      </p:sp>
      <p:sp>
        <p:nvSpPr>
          <p:cNvPr id="5" name="Footer Placeholder 4"/>
          <p:cNvSpPr>
            <a:spLocks noGrp="1"/>
          </p:cNvSpPr>
          <p:nvPr>
            <p:ph type="ftr" sz="quarter" idx="11"/>
          </p:nvPr>
        </p:nvSpPr>
        <p:spPr/>
        <p:txBody>
          <a:bodyPr/>
          <a:lstStyle/>
          <a:p>
            <a:r>
              <a:rPr lang="en-US" smtClean="0"/>
              <a:t>R Azarfarin</a:t>
            </a:r>
            <a:endParaRPr lang="en-US"/>
          </a:p>
        </p:txBody>
      </p:sp>
      <p:sp>
        <p:nvSpPr>
          <p:cNvPr id="6" name="Slide Number Placeholder 5"/>
          <p:cNvSpPr>
            <a:spLocks noGrp="1"/>
          </p:cNvSpPr>
          <p:nvPr>
            <p:ph type="sldNum" sz="quarter" idx="12"/>
          </p:nvPr>
        </p:nvSpPr>
        <p:spPr/>
        <p:txBody>
          <a:bodyPr/>
          <a:lstStyle/>
          <a:p>
            <a:fld id="{A9DAA90B-BD82-4656-972A-A25F05673DD3}" type="slidenum">
              <a:rPr lang="en-US" smtClean="0"/>
              <a:pPr/>
              <a:t>24</a:t>
            </a:fld>
            <a:endParaRPr lang="en-US"/>
          </a:p>
        </p:txBody>
      </p:sp>
    </p:spTree>
    <p:extLst>
      <p:ext uri="{BB962C8B-B14F-4D97-AF65-F5344CB8AC3E}">
        <p14:creationId xmlns:p14="http://schemas.microsoft.com/office/powerpoint/2010/main" val="24058358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5"/>
          <p:cNvSpPr>
            <a:spLocks noGrp="1" noRot="1" noChangeArrowheads="1"/>
          </p:cNvSpPr>
          <p:nvPr>
            <p:ph type="title"/>
          </p:nvPr>
        </p:nvSpPr>
        <p:spPr/>
        <p:txBody>
          <a:bodyPr/>
          <a:lstStyle/>
          <a:p>
            <a:pPr eaLnBrk="1" hangingPunct="1"/>
            <a:r>
              <a:rPr lang="en-US" dirty="0" smtClean="0"/>
              <a:t>Step 1, untangling</a:t>
            </a:r>
          </a:p>
        </p:txBody>
      </p:sp>
      <p:pic>
        <p:nvPicPr>
          <p:cNvPr id="15363" name="Picture 7" descr="DSC03304"/>
          <p:cNvPicPr>
            <a:picLocks noGrp="1" noChangeAspect="1" noChangeArrowheads="1"/>
          </p:cNvPicPr>
          <p:nvPr>
            <p:ph idx="1"/>
          </p:nvPr>
        </p:nvPicPr>
        <p:blipFill>
          <a:blip r:embed="rId2"/>
          <a:srcRect/>
          <a:stretch>
            <a:fillRect/>
          </a:stretch>
        </p:blipFill>
        <p:spPr>
          <a:xfrm>
            <a:off x="1554163" y="1600200"/>
            <a:ext cx="6035675" cy="4525963"/>
          </a:xfr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rrowheads="1"/>
          </p:cNvSpPr>
          <p:nvPr>
            <p:ph type="title"/>
          </p:nvPr>
        </p:nvSpPr>
        <p:spPr/>
        <p:txBody>
          <a:bodyPr/>
          <a:lstStyle/>
          <a:p>
            <a:r>
              <a:rPr lang="en-US" dirty="0" smtClean="0"/>
              <a:t>Step 2, Bed exercise</a:t>
            </a:r>
          </a:p>
        </p:txBody>
      </p:sp>
      <p:pic>
        <p:nvPicPr>
          <p:cNvPr id="16387" name="Picture 5" descr="DSC03311"/>
          <p:cNvPicPr>
            <a:picLocks noGrp="1" noChangeAspect="1" noChangeArrowheads="1"/>
          </p:cNvPicPr>
          <p:nvPr>
            <p:ph idx="1"/>
          </p:nvPr>
        </p:nvPicPr>
        <p:blipFill>
          <a:blip r:embed="rId2"/>
          <a:srcRect/>
          <a:stretch>
            <a:fillRect/>
          </a:stretch>
        </p:blipFill>
        <p:spPr>
          <a:xfrm>
            <a:off x="1554163" y="1600200"/>
            <a:ext cx="6035675" cy="4525963"/>
          </a:xfr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rrowheads="1"/>
          </p:cNvSpPr>
          <p:nvPr>
            <p:ph type="title"/>
          </p:nvPr>
        </p:nvSpPr>
        <p:spPr/>
        <p:txBody>
          <a:bodyPr/>
          <a:lstStyle/>
          <a:p>
            <a:pPr eaLnBrk="1" hangingPunct="1"/>
            <a:r>
              <a:rPr lang="en-US" sz="4000" dirty="0" smtClean="0"/>
              <a:t>Step 3, sitting on Edge Of Bed</a:t>
            </a:r>
          </a:p>
        </p:txBody>
      </p:sp>
      <p:pic>
        <p:nvPicPr>
          <p:cNvPr id="17411" name="Picture 5" descr="DSC03329"/>
          <p:cNvPicPr>
            <a:picLocks noGrp="1" noChangeAspect="1" noChangeArrowheads="1"/>
          </p:cNvPicPr>
          <p:nvPr>
            <p:ph idx="1"/>
          </p:nvPr>
        </p:nvPicPr>
        <p:blipFill>
          <a:blip r:embed="rId2"/>
          <a:srcRect/>
          <a:stretch>
            <a:fillRect/>
          </a:stretch>
        </p:blipFill>
        <p:spPr>
          <a:xfrm>
            <a:off x="1554163" y="1600200"/>
            <a:ext cx="6035675" cy="4525963"/>
          </a:xfr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6"/>
          <p:cNvSpPr>
            <a:spLocks noGrp="1" noRot="1" noChangeArrowheads="1"/>
          </p:cNvSpPr>
          <p:nvPr>
            <p:ph type="title"/>
          </p:nvPr>
        </p:nvSpPr>
        <p:spPr/>
        <p:txBody>
          <a:bodyPr>
            <a:normAutofit/>
          </a:bodyPr>
          <a:lstStyle/>
          <a:p>
            <a:pPr eaLnBrk="1" hangingPunct="1"/>
            <a:r>
              <a:rPr lang="en-US" sz="4000" dirty="0" smtClean="0"/>
              <a:t>Step 4, assisted sit to stand</a:t>
            </a:r>
          </a:p>
        </p:txBody>
      </p:sp>
      <p:pic>
        <p:nvPicPr>
          <p:cNvPr id="18435" name="Picture 5" descr="DSC03317"/>
          <p:cNvPicPr>
            <a:picLocks noGrp="1" noChangeAspect="1" noChangeArrowheads="1"/>
          </p:cNvPicPr>
          <p:nvPr>
            <p:ph idx="1"/>
          </p:nvPr>
        </p:nvPicPr>
        <p:blipFill>
          <a:blip r:embed="rId2"/>
          <a:srcRect/>
          <a:stretch>
            <a:fillRect/>
          </a:stretch>
        </p:blipFill>
        <p:spPr>
          <a:xfrm>
            <a:off x="1554163" y="1600200"/>
            <a:ext cx="6035675" cy="4525963"/>
          </a:xfr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rrowheads="1"/>
          </p:cNvSpPr>
          <p:nvPr>
            <p:ph type="title"/>
          </p:nvPr>
        </p:nvSpPr>
        <p:spPr/>
        <p:txBody>
          <a:bodyPr/>
          <a:lstStyle/>
          <a:p>
            <a:pPr eaLnBrk="1" hangingPunct="1"/>
            <a:r>
              <a:rPr lang="en-US" dirty="0" smtClean="0"/>
              <a:t>Step 5, walking</a:t>
            </a:r>
          </a:p>
        </p:txBody>
      </p:sp>
      <p:pic>
        <p:nvPicPr>
          <p:cNvPr id="19459" name="Picture 5" descr="walking icu"/>
          <p:cNvPicPr>
            <a:picLocks noGrp="1" noChangeAspect="1" noChangeArrowheads="1"/>
          </p:cNvPicPr>
          <p:nvPr>
            <p:ph idx="1"/>
          </p:nvPr>
        </p:nvPicPr>
        <p:blipFill>
          <a:blip r:embed="rId2"/>
          <a:srcRect/>
          <a:stretch>
            <a:fillRect/>
          </a:stretch>
        </p:blipFill>
        <p:spPr>
          <a:xfrm>
            <a:off x="2362200" y="1447800"/>
            <a:ext cx="4021125" cy="5362127"/>
          </a:xfr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0" y="1125538"/>
            <a:ext cx="6227763" cy="5184775"/>
          </a:xfrm>
          <a:prstGeom prst="rect">
            <a:avLst/>
          </a:prstGeom>
          <a:noFill/>
          <a:ln w="9525">
            <a:noFill/>
            <a:miter lim="800000"/>
            <a:headEnd/>
            <a:tailEnd/>
          </a:ln>
        </p:spPr>
        <p:txBody>
          <a:bodyPr/>
          <a:lstStyle/>
          <a:p>
            <a:pPr marL="268288" indent="-268288" eaLnBrk="1" hangingPunct="1">
              <a:spcBef>
                <a:spcPct val="20000"/>
              </a:spcBef>
              <a:buFontTx/>
              <a:buChar char="•"/>
            </a:pPr>
            <a:r>
              <a:rPr lang="en-US" sz="2000" b="1" dirty="0"/>
              <a:t>Forms an </a:t>
            </a:r>
            <a:r>
              <a:rPr lang="en-US" sz="2000" b="1" dirty="0">
                <a:solidFill>
                  <a:srgbClr val="003368"/>
                </a:solidFill>
              </a:rPr>
              <a:t>integral component</a:t>
            </a:r>
            <a:r>
              <a:rPr lang="en-US" sz="2000" b="1" dirty="0"/>
              <a:t> of the postoperative management of patients undergoing abdominal surgery</a:t>
            </a:r>
          </a:p>
          <a:p>
            <a:pPr marL="268288" indent="-268288" eaLnBrk="1" hangingPunct="1">
              <a:spcBef>
                <a:spcPct val="20000"/>
              </a:spcBef>
              <a:buFontTx/>
              <a:buChar char="•"/>
            </a:pPr>
            <a:endParaRPr lang="en-US" sz="1050" b="0" dirty="0"/>
          </a:p>
          <a:p>
            <a:pPr marL="268288" indent="-268288" eaLnBrk="1" hangingPunct="1">
              <a:spcBef>
                <a:spcPct val="20000"/>
              </a:spcBef>
              <a:buFontTx/>
              <a:buChar char="•"/>
            </a:pPr>
            <a:r>
              <a:rPr lang="en-US" sz="2000" b="0" dirty="0"/>
              <a:t>Accepted as routine postoperative practice in the </a:t>
            </a:r>
            <a:r>
              <a:rPr lang="en-US" sz="2400" b="1" dirty="0">
                <a:solidFill>
                  <a:srgbClr val="FF0000"/>
                </a:solidFill>
              </a:rPr>
              <a:t>1940</a:t>
            </a:r>
            <a:r>
              <a:rPr lang="en-US" sz="2400" b="1" baseline="-25000" dirty="0">
                <a:solidFill>
                  <a:srgbClr val="FF0000"/>
                </a:solidFill>
              </a:rPr>
              <a:t>s</a:t>
            </a:r>
            <a:endParaRPr lang="en-US" sz="2000" b="1" baseline="-25000" dirty="0">
              <a:solidFill>
                <a:srgbClr val="FF0000"/>
              </a:solidFill>
            </a:endParaRPr>
          </a:p>
          <a:p>
            <a:pPr marL="268288" indent="-268288" eaLnBrk="1" hangingPunct="1">
              <a:spcBef>
                <a:spcPct val="20000"/>
              </a:spcBef>
              <a:buFontTx/>
              <a:buChar char="•"/>
            </a:pPr>
            <a:endParaRPr lang="en-US" sz="1050" b="0" dirty="0"/>
          </a:p>
          <a:p>
            <a:pPr marL="268288" indent="-268288" eaLnBrk="1" hangingPunct="1">
              <a:spcBef>
                <a:spcPct val="20000"/>
              </a:spcBef>
              <a:buFontTx/>
              <a:buChar char="•"/>
            </a:pPr>
            <a:r>
              <a:rPr lang="en-AU" sz="2000" b="0" dirty="0"/>
              <a:t>Frequent and high quantities of early mobilisation have been associated with:</a:t>
            </a:r>
          </a:p>
          <a:p>
            <a:pPr marL="623888" lvl="1" indent="-176213" eaLnBrk="1" hangingPunct="1">
              <a:spcBef>
                <a:spcPct val="20000"/>
              </a:spcBef>
              <a:buFontTx/>
              <a:buChar char="–"/>
            </a:pPr>
            <a:r>
              <a:rPr lang="en-AU" sz="2400" b="0" dirty="0"/>
              <a:t>Reductions in postoperative LOS </a:t>
            </a:r>
          </a:p>
          <a:p>
            <a:pPr marL="623888" lvl="1" indent="-176213" eaLnBrk="1" hangingPunct="1">
              <a:spcBef>
                <a:spcPct val="20000"/>
              </a:spcBef>
              <a:buFontTx/>
              <a:buChar char="–"/>
            </a:pPr>
            <a:r>
              <a:rPr lang="en-AU" sz="2400" b="0" dirty="0"/>
              <a:t>Prevention of postoperative complications</a:t>
            </a:r>
          </a:p>
          <a:p>
            <a:pPr marL="623888" lvl="1" indent="-176213" eaLnBrk="1" hangingPunct="1">
              <a:spcBef>
                <a:spcPct val="20000"/>
              </a:spcBef>
              <a:buFontTx/>
              <a:buChar char="–"/>
            </a:pPr>
            <a:r>
              <a:rPr lang="en-AU" sz="2400" b="0" dirty="0"/>
              <a:t>Prevention of functional decline</a:t>
            </a:r>
          </a:p>
          <a:p>
            <a:pPr marL="623888" lvl="1" indent="-176213" eaLnBrk="1" hangingPunct="1">
              <a:spcBef>
                <a:spcPct val="20000"/>
              </a:spcBef>
              <a:buFontTx/>
              <a:buChar char="–"/>
            </a:pPr>
            <a:r>
              <a:rPr lang="en-AU" sz="2400" b="0" dirty="0"/>
              <a:t>Improved quality of life </a:t>
            </a:r>
          </a:p>
          <a:p>
            <a:pPr marL="623888" lvl="1" indent="-176213" eaLnBrk="1" hangingPunct="1">
              <a:spcBef>
                <a:spcPct val="20000"/>
              </a:spcBef>
              <a:buFontTx/>
              <a:buChar char="–"/>
            </a:pPr>
            <a:endParaRPr lang="en-US" sz="2000" b="0" dirty="0"/>
          </a:p>
        </p:txBody>
      </p:sp>
      <p:sp>
        <p:nvSpPr>
          <p:cNvPr id="2051" name="Line 3"/>
          <p:cNvSpPr>
            <a:spLocks noChangeShapeType="1"/>
          </p:cNvSpPr>
          <p:nvPr/>
        </p:nvSpPr>
        <p:spPr bwMode="auto">
          <a:xfrm>
            <a:off x="1812925" y="107950"/>
            <a:ext cx="0" cy="862013"/>
          </a:xfrm>
          <a:prstGeom prst="line">
            <a:avLst/>
          </a:prstGeom>
          <a:noFill/>
          <a:ln w="9525">
            <a:solidFill>
              <a:schemeClr val="bg1"/>
            </a:solidFill>
            <a:round/>
            <a:headEnd/>
            <a:tailEnd/>
          </a:ln>
        </p:spPr>
        <p:txBody>
          <a:bodyPr wrap="none" anchor="ctr"/>
          <a:lstStyle/>
          <a:p>
            <a:endParaRPr lang="en-US"/>
          </a:p>
        </p:txBody>
      </p:sp>
      <p:sp>
        <p:nvSpPr>
          <p:cNvPr id="2052" name="Rectangle 4"/>
          <p:cNvSpPr>
            <a:spLocks noChangeArrowheads="1"/>
          </p:cNvSpPr>
          <p:nvPr/>
        </p:nvSpPr>
        <p:spPr bwMode="auto">
          <a:xfrm>
            <a:off x="2073275" y="0"/>
            <a:ext cx="6553200" cy="1068388"/>
          </a:xfrm>
          <a:prstGeom prst="rect">
            <a:avLst/>
          </a:prstGeom>
          <a:noFill/>
          <a:ln w="9525">
            <a:noFill/>
            <a:miter lim="800000"/>
            <a:headEnd/>
            <a:tailEnd/>
          </a:ln>
        </p:spPr>
        <p:txBody>
          <a:bodyPr anchor="ctr"/>
          <a:lstStyle/>
          <a:p>
            <a:pPr eaLnBrk="1" hangingPunct="1"/>
            <a:r>
              <a:rPr lang="en-US" sz="2000">
                <a:solidFill>
                  <a:schemeClr val="bg1"/>
                </a:solidFill>
              </a:rPr>
              <a:t>Page Title / heading goes here</a:t>
            </a:r>
          </a:p>
        </p:txBody>
      </p:sp>
      <p:pic>
        <p:nvPicPr>
          <p:cNvPr id="2053" name="Picture 5" descr="UOM-Rev3D_S_sm"/>
          <p:cNvPicPr>
            <a:picLocks noChangeAspect="1" noChangeArrowheads="1"/>
          </p:cNvPicPr>
          <p:nvPr/>
        </p:nvPicPr>
        <p:blipFill>
          <a:blip r:embed="rId3"/>
          <a:srcRect/>
          <a:stretch>
            <a:fillRect/>
          </a:stretch>
        </p:blipFill>
        <p:spPr bwMode="auto">
          <a:xfrm>
            <a:off x="533400" y="119063"/>
            <a:ext cx="860425" cy="871537"/>
          </a:xfrm>
          <a:prstGeom prst="rect">
            <a:avLst/>
          </a:prstGeom>
          <a:noFill/>
          <a:ln w="9525">
            <a:noFill/>
            <a:miter lim="800000"/>
            <a:headEnd/>
            <a:tailEnd/>
          </a:ln>
        </p:spPr>
      </p:pic>
      <p:sp>
        <p:nvSpPr>
          <p:cNvPr id="131078" name="Rectangle 6"/>
          <p:cNvSpPr>
            <a:spLocks noChangeArrowheads="1"/>
          </p:cNvSpPr>
          <p:nvPr/>
        </p:nvSpPr>
        <p:spPr bwMode="auto">
          <a:xfrm>
            <a:off x="0" y="0"/>
            <a:ext cx="9144000" cy="838200"/>
          </a:xfrm>
          <a:prstGeom prst="rect">
            <a:avLst/>
          </a:prstGeom>
          <a:solidFill>
            <a:srgbClr val="00336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101600" algn="ctr" rotWithShape="0">
                    <a:srgbClr val="808080">
                      <a:alpha val="70000"/>
                    </a:srgbClr>
                  </a:outerShdw>
                </a:effectLst>
              </a14:hiddenEffects>
            </a:ext>
          </a:extLst>
        </p:spPr>
        <p:txBody>
          <a:bodyPr wrap="none" anchor="ctr"/>
          <a:lstStyle/>
          <a:p>
            <a:pPr algn="ctr">
              <a:defRPr/>
            </a:pPr>
            <a:endParaRPr lang="en-AU" b="0">
              <a:latin typeface="Arial" charset="0"/>
              <a:ea typeface="ＭＳ Ｐゴシック" pitchFamily="34" charset="-128"/>
            </a:endParaRPr>
          </a:p>
        </p:txBody>
      </p:sp>
      <p:sp>
        <p:nvSpPr>
          <p:cNvPr id="2055" name="Rectangle 8"/>
          <p:cNvSpPr>
            <a:spLocks noChangeArrowheads="1"/>
          </p:cNvSpPr>
          <p:nvPr/>
        </p:nvSpPr>
        <p:spPr bwMode="auto">
          <a:xfrm>
            <a:off x="179388" y="0"/>
            <a:ext cx="8964612" cy="762000"/>
          </a:xfrm>
          <a:prstGeom prst="rect">
            <a:avLst/>
          </a:prstGeom>
          <a:noFill/>
          <a:ln w="9525">
            <a:noFill/>
            <a:miter lim="800000"/>
            <a:headEnd/>
            <a:tailEnd/>
          </a:ln>
        </p:spPr>
        <p:txBody>
          <a:bodyPr anchor="ctr"/>
          <a:lstStyle/>
          <a:p>
            <a:pPr algn="ctr" eaLnBrk="1" hangingPunct="1"/>
            <a:r>
              <a:rPr lang="en-AU" sz="3600">
                <a:solidFill>
                  <a:schemeClr val="bg1"/>
                </a:solidFill>
              </a:rPr>
              <a:t>Early Mobilisation</a:t>
            </a:r>
            <a:endParaRPr lang="en-US" sz="3600">
              <a:solidFill>
                <a:schemeClr val="bg1"/>
              </a:solidFill>
            </a:endParaRPr>
          </a:p>
        </p:txBody>
      </p:sp>
      <p:sp>
        <p:nvSpPr>
          <p:cNvPr id="2056" name="Line 10"/>
          <p:cNvSpPr>
            <a:spLocks noChangeShapeType="1"/>
          </p:cNvSpPr>
          <p:nvPr/>
        </p:nvSpPr>
        <p:spPr bwMode="auto">
          <a:xfrm>
            <a:off x="0" y="6400800"/>
            <a:ext cx="9144000" cy="0"/>
          </a:xfrm>
          <a:prstGeom prst="line">
            <a:avLst/>
          </a:prstGeom>
          <a:noFill/>
          <a:ln w="9525">
            <a:solidFill>
              <a:srgbClr val="003368"/>
            </a:solidFill>
            <a:round/>
            <a:headEnd/>
            <a:tailEnd/>
          </a:ln>
        </p:spPr>
        <p:txBody>
          <a:bodyPr wrap="none" anchor="ctr"/>
          <a:lstStyle/>
          <a:p>
            <a:endParaRPr lang="en-US"/>
          </a:p>
        </p:txBody>
      </p:sp>
      <p:sp>
        <p:nvSpPr>
          <p:cNvPr id="131084" name="Rectangle 12"/>
          <p:cNvSpPr>
            <a:spLocks noChangeArrowheads="1"/>
          </p:cNvSpPr>
          <p:nvPr/>
        </p:nvSpPr>
        <p:spPr bwMode="auto">
          <a:xfrm>
            <a:off x="0" y="838200"/>
            <a:ext cx="9144000" cy="76200"/>
          </a:xfrm>
          <a:prstGeom prst="rect">
            <a:avLst/>
          </a:prstGeom>
          <a:solidFill>
            <a:srgbClr val="759FB8"/>
          </a:solidFill>
          <a:ln>
            <a:noFill/>
          </a:ln>
          <a:effectLst>
            <a:outerShdw blurRad="101600" algn="ctr" rotWithShape="0">
              <a:srgbClr val="808080">
                <a:alpha val="45000"/>
              </a:srgb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a:defRPr/>
            </a:pPr>
            <a:endParaRPr lang="en-AU" b="0">
              <a:latin typeface="Arial" charset="0"/>
              <a:ea typeface="ＭＳ Ｐゴシック" pitchFamily="34" charset="-128"/>
            </a:endParaRPr>
          </a:p>
        </p:txBody>
      </p:sp>
      <p:pic>
        <p:nvPicPr>
          <p:cNvPr id="2058" name="Picture 13"/>
          <p:cNvPicPr>
            <a:picLocks noChangeAspect="1" noChangeArrowheads="1"/>
          </p:cNvPicPr>
          <p:nvPr/>
        </p:nvPicPr>
        <p:blipFill>
          <a:blip r:embed="rId4"/>
          <a:srcRect/>
          <a:stretch>
            <a:fillRect/>
          </a:stretch>
        </p:blipFill>
        <p:spPr bwMode="auto">
          <a:xfrm>
            <a:off x="6262688" y="1484313"/>
            <a:ext cx="2881312" cy="4464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rrowheads="1"/>
          </p:cNvSpPr>
          <p:nvPr>
            <p:ph type="title"/>
          </p:nvPr>
        </p:nvSpPr>
        <p:spPr/>
        <p:txBody>
          <a:bodyPr rtlCol="0">
            <a:normAutofit/>
          </a:bodyPr>
          <a:lstStyle/>
          <a:p>
            <a:pPr eaLnBrk="1" fontAlgn="auto" hangingPunct="1">
              <a:spcAft>
                <a:spcPts val="0"/>
              </a:spcAft>
              <a:defRPr/>
            </a:pPr>
            <a:r>
              <a:rPr lang="en-US" sz="4000" dirty="0" smtClean="0"/>
              <a:t>Step 6, sit and rest as needed</a:t>
            </a:r>
          </a:p>
        </p:txBody>
      </p:sp>
      <p:pic>
        <p:nvPicPr>
          <p:cNvPr id="20483" name="Picture 5" descr="walking icu2"/>
          <p:cNvPicPr>
            <a:picLocks noGrp="1" noChangeAspect="1" noChangeArrowheads="1"/>
          </p:cNvPicPr>
          <p:nvPr>
            <p:ph idx="1"/>
          </p:nvPr>
        </p:nvPicPr>
        <p:blipFill>
          <a:blip r:embed="rId2"/>
          <a:srcRect/>
          <a:stretch>
            <a:fillRect/>
          </a:stretch>
        </p:blipFill>
        <p:spPr>
          <a:xfrm>
            <a:off x="2286000" y="1318061"/>
            <a:ext cx="4154468" cy="5539939"/>
          </a:xfr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0" y="0"/>
            <a:ext cx="9144000" cy="1417638"/>
          </a:xfrm>
        </p:spPr>
        <p:txBody>
          <a:bodyPr/>
          <a:lstStyle/>
          <a:p>
            <a:r>
              <a:rPr lang="en-US" smtClean="0">
                <a:latin typeface="Arial" pitchFamily="34" charset="0"/>
                <a:ea typeface="ＭＳ Ｐゴシック" pitchFamily="34" charset="-128"/>
                <a:cs typeface="Arial" pitchFamily="34" charset="0"/>
              </a:rPr>
              <a:t>Barriers for Early Mobility</a:t>
            </a:r>
          </a:p>
        </p:txBody>
      </p:sp>
      <p:sp>
        <p:nvSpPr>
          <p:cNvPr id="12291" name="Content Placeholder 2"/>
          <p:cNvSpPr>
            <a:spLocks noGrp="1"/>
          </p:cNvSpPr>
          <p:nvPr>
            <p:ph idx="1"/>
          </p:nvPr>
        </p:nvSpPr>
        <p:spPr>
          <a:xfrm>
            <a:off x="1098550" y="1576388"/>
            <a:ext cx="7531100" cy="4525962"/>
          </a:xfrm>
        </p:spPr>
        <p:txBody>
          <a:bodyPr/>
          <a:lstStyle/>
          <a:p>
            <a:r>
              <a:rPr lang="en-US" b="0" smtClean="0">
                <a:solidFill>
                  <a:schemeClr val="tx1"/>
                </a:solidFill>
                <a:latin typeface="Arial" pitchFamily="34" charset="0"/>
                <a:ea typeface="ＭＳ Ｐゴシック" pitchFamily="34" charset="-128"/>
                <a:cs typeface="Arial" pitchFamily="34" charset="0"/>
              </a:rPr>
              <a:t>Need for a culture change</a:t>
            </a:r>
          </a:p>
          <a:p>
            <a:r>
              <a:rPr lang="en-US" b="0" smtClean="0">
                <a:solidFill>
                  <a:schemeClr val="tx1"/>
                </a:solidFill>
                <a:latin typeface="Arial" pitchFamily="34" charset="0"/>
                <a:ea typeface="ＭＳ Ｐゴシック" pitchFamily="34" charset="-128"/>
                <a:cs typeface="Arial" pitchFamily="34" charset="0"/>
              </a:rPr>
              <a:t>Perceived harm of mobilization</a:t>
            </a:r>
          </a:p>
          <a:p>
            <a:r>
              <a:rPr lang="en-US" b="0" smtClean="0">
                <a:solidFill>
                  <a:schemeClr val="tx1"/>
                </a:solidFill>
                <a:latin typeface="Arial" pitchFamily="34" charset="0"/>
                <a:ea typeface="ＭＳ Ｐゴシック" pitchFamily="34" charset="-128"/>
                <a:cs typeface="Arial" pitchFamily="34" charset="0"/>
              </a:rPr>
              <a:t>Subjective variations in decisions</a:t>
            </a:r>
          </a:p>
          <a:p>
            <a:r>
              <a:rPr lang="en-US" b="0" smtClean="0">
                <a:solidFill>
                  <a:schemeClr val="tx1"/>
                </a:solidFill>
                <a:latin typeface="Arial" pitchFamily="34" charset="0"/>
                <a:ea typeface="ＭＳ Ｐゴシック" pitchFamily="34" charset="-128"/>
                <a:cs typeface="Arial" pitchFamily="34" charset="0"/>
              </a:rPr>
              <a:t>Disagreement between care givers</a:t>
            </a:r>
          </a:p>
          <a:p>
            <a:r>
              <a:rPr lang="en-US" b="0" smtClean="0">
                <a:solidFill>
                  <a:schemeClr val="tx1"/>
                </a:solidFill>
                <a:latin typeface="Arial" pitchFamily="34" charset="0"/>
                <a:ea typeface="ＭＳ Ｐゴシック" pitchFamily="34" charset="-128"/>
                <a:cs typeface="Arial" pitchFamily="34" charset="0"/>
              </a:rPr>
              <a:t>Lack of structured algorithm</a:t>
            </a:r>
          </a:p>
          <a:p>
            <a:r>
              <a:rPr lang="en-US" b="0" smtClean="0">
                <a:solidFill>
                  <a:schemeClr val="tx1"/>
                </a:solidFill>
                <a:latin typeface="Arial" pitchFamily="34" charset="0"/>
                <a:ea typeface="ＭＳ Ｐゴシック" pitchFamily="34" charset="-128"/>
                <a:cs typeface="Arial" pitchFamily="34" charset="0"/>
              </a:rPr>
              <a:t>Excessive sedation</a:t>
            </a:r>
          </a:p>
          <a:p>
            <a:r>
              <a:rPr lang="en-US" b="0" smtClean="0">
                <a:solidFill>
                  <a:schemeClr val="tx1"/>
                </a:solidFill>
                <a:latin typeface="Arial" pitchFamily="34" charset="0"/>
                <a:ea typeface="ＭＳ Ｐゴシック" pitchFamily="34" charset="-128"/>
                <a:cs typeface="Arial" pitchFamily="34" charset="0"/>
              </a:rPr>
              <a:t>Lack of knowledge of the benefits </a:t>
            </a:r>
          </a:p>
          <a:p>
            <a:r>
              <a:rPr lang="en-US" b="0" smtClean="0">
                <a:solidFill>
                  <a:schemeClr val="tx1"/>
                </a:solidFill>
                <a:latin typeface="Arial" pitchFamily="34" charset="0"/>
                <a:ea typeface="ＭＳ Ｐゴシック" pitchFamily="34" charset="-128"/>
                <a:cs typeface="Arial" pitchFamily="34" charset="0"/>
              </a:rPr>
              <a:t>Lack of tools and trained staff</a:t>
            </a:r>
          </a:p>
          <a:p>
            <a:endParaRPr lang="en-US" smtClean="0">
              <a:latin typeface="Arial" pitchFamily="34" charset="0"/>
              <a:ea typeface="ＭＳ Ｐゴシック" pitchFamily="34" charset="-128"/>
              <a:cs typeface="Arial" pitchFamily="34" charset="0"/>
            </a:endParaRPr>
          </a:p>
          <a:p>
            <a:endParaRPr lang="en-US" smtClean="0">
              <a:latin typeface="Arial" pitchFamily="34" charset="0"/>
              <a:ea typeface="ＭＳ Ｐゴシック" pitchFamily="34" charset="-128"/>
              <a:cs typeface="Arial"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12291">
                                            <p:txEl>
                                              <p:pRg st="1" end="1"/>
                                            </p:txEl>
                                          </p:spTgt>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12291">
                                            <p:txEl>
                                              <p:pRg st="2" end="2"/>
                                            </p:txEl>
                                          </p:spTgt>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12291">
                                            <p:txEl>
                                              <p:pRg st="3" end="3"/>
                                            </p:txEl>
                                          </p:spTgt>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12291">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291">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291">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29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3"/>
          <p:cNvPicPr>
            <a:picLocks noChangeAspect="1" noChangeArrowheads="1"/>
          </p:cNvPicPr>
          <p:nvPr/>
        </p:nvPicPr>
        <p:blipFill>
          <a:blip r:embed="rId2"/>
          <a:srcRect/>
          <a:stretch>
            <a:fillRect/>
          </a:stretch>
        </p:blipFill>
        <p:spPr bwMode="auto">
          <a:xfrm>
            <a:off x="4876800" y="1501775"/>
            <a:ext cx="3095625" cy="2225675"/>
          </a:xfrm>
          <a:prstGeom prst="rect">
            <a:avLst/>
          </a:prstGeom>
          <a:noFill/>
          <a:ln w="9525">
            <a:noFill/>
            <a:miter lim="800000"/>
            <a:headEnd/>
            <a:tailEnd/>
          </a:ln>
        </p:spPr>
      </p:pic>
      <p:pic>
        <p:nvPicPr>
          <p:cNvPr id="48131" name="Picture 4"/>
          <p:cNvPicPr>
            <a:picLocks noChangeAspect="1" noChangeArrowheads="1"/>
          </p:cNvPicPr>
          <p:nvPr/>
        </p:nvPicPr>
        <p:blipFill>
          <a:blip r:embed="rId3"/>
          <a:srcRect/>
          <a:stretch>
            <a:fillRect/>
          </a:stretch>
        </p:blipFill>
        <p:spPr bwMode="auto">
          <a:xfrm>
            <a:off x="612775" y="1693863"/>
            <a:ext cx="3451225" cy="1887537"/>
          </a:xfrm>
          <a:prstGeom prst="rect">
            <a:avLst/>
          </a:prstGeom>
          <a:noFill/>
          <a:ln w="9525">
            <a:noFill/>
            <a:miter lim="800000"/>
            <a:headEnd/>
            <a:tailEnd/>
          </a:ln>
        </p:spPr>
      </p:pic>
      <p:pic>
        <p:nvPicPr>
          <p:cNvPr id="48132" name="Picture 5"/>
          <p:cNvPicPr>
            <a:picLocks noChangeAspect="1" noChangeArrowheads="1"/>
          </p:cNvPicPr>
          <p:nvPr/>
        </p:nvPicPr>
        <p:blipFill>
          <a:blip r:embed="rId4"/>
          <a:srcRect/>
          <a:stretch>
            <a:fillRect/>
          </a:stretch>
        </p:blipFill>
        <p:spPr bwMode="auto">
          <a:xfrm>
            <a:off x="649288" y="3725863"/>
            <a:ext cx="3446462" cy="2617787"/>
          </a:xfrm>
          <a:prstGeom prst="rect">
            <a:avLst/>
          </a:prstGeom>
          <a:noFill/>
          <a:ln w="9525">
            <a:noFill/>
            <a:miter lim="800000"/>
            <a:headEnd/>
            <a:tailEnd/>
          </a:ln>
        </p:spPr>
      </p:pic>
      <p:pic>
        <p:nvPicPr>
          <p:cNvPr id="48133" name="Picture 6"/>
          <p:cNvPicPr>
            <a:picLocks noChangeAspect="1" noChangeArrowheads="1"/>
          </p:cNvPicPr>
          <p:nvPr/>
        </p:nvPicPr>
        <p:blipFill>
          <a:blip r:embed="rId5"/>
          <a:srcRect/>
          <a:stretch>
            <a:fillRect/>
          </a:stretch>
        </p:blipFill>
        <p:spPr bwMode="auto">
          <a:xfrm>
            <a:off x="4429125" y="3811588"/>
            <a:ext cx="3552825" cy="2581275"/>
          </a:xfrm>
          <a:prstGeom prst="rect">
            <a:avLst/>
          </a:prstGeom>
          <a:noFill/>
          <a:ln w="9525">
            <a:noFill/>
            <a:miter lim="800000"/>
            <a:headEnd/>
            <a:tailEnd/>
          </a:ln>
        </p:spPr>
      </p:pic>
      <p:sp>
        <p:nvSpPr>
          <p:cNvPr id="48134" name="TextBox 6"/>
          <p:cNvSpPr txBox="1">
            <a:spLocks noChangeArrowheads="1"/>
          </p:cNvSpPr>
          <p:nvPr/>
        </p:nvSpPr>
        <p:spPr bwMode="auto">
          <a:xfrm>
            <a:off x="0" y="415925"/>
            <a:ext cx="9144000" cy="707886"/>
          </a:xfrm>
          <a:prstGeom prst="rect">
            <a:avLst/>
          </a:prstGeom>
          <a:noFill/>
          <a:ln w="9525">
            <a:noFill/>
            <a:miter lim="800000"/>
            <a:headEnd/>
            <a:tailEnd/>
          </a:ln>
        </p:spPr>
        <p:txBody>
          <a:bodyPr>
            <a:spAutoFit/>
          </a:bodyPr>
          <a:lstStyle/>
          <a:p>
            <a:pPr algn="ctr"/>
            <a:r>
              <a:rPr lang="en-US" sz="4000" b="1" dirty="0">
                <a:solidFill>
                  <a:srgbClr val="00B050"/>
                </a:solidFill>
              </a:rPr>
              <a:t>Future Trend</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a:pPr>
            <a:r>
              <a:rPr lang="en-US" sz="4800" dirty="0" smtClean="0">
                <a:ea typeface="ＭＳ Ｐゴシック" charset="0"/>
                <a:cs typeface="ＭＳ Ｐゴシック" charset="0"/>
              </a:rPr>
              <a:t>Why Early </a:t>
            </a:r>
            <a:r>
              <a:rPr lang="en-US" sz="4800" dirty="0">
                <a:ea typeface="ＭＳ Ｐゴシック" charset="0"/>
                <a:cs typeface="ＭＳ Ｐゴシック" charset="0"/>
              </a:rPr>
              <a:t>M</a:t>
            </a:r>
            <a:r>
              <a:rPr lang="en-US" sz="4800" dirty="0" smtClean="0">
                <a:ea typeface="ＭＳ Ｐゴシック" charset="0"/>
                <a:cs typeface="ＭＳ Ｐゴシック" charset="0"/>
              </a:rPr>
              <a:t>obility?	</a:t>
            </a:r>
            <a:endParaRPr lang="en-US" sz="4800" dirty="0">
              <a:ea typeface="ＭＳ Ｐゴシック" charset="0"/>
              <a:cs typeface="ＭＳ Ｐゴシック" charset="0"/>
            </a:endParaRPr>
          </a:p>
        </p:txBody>
      </p:sp>
      <p:sp>
        <p:nvSpPr>
          <p:cNvPr id="4" name="Content Placeholder 3"/>
          <p:cNvSpPr>
            <a:spLocks noGrp="1"/>
          </p:cNvSpPr>
          <p:nvPr>
            <p:ph idx="1"/>
          </p:nvPr>
        </p:nvSpPr>
        <p:spPr>
          <a:xfrm>
            <a:off x="0" y="1311276"/>
            <a:ext cx="9144000" cy="5318124"/>
          </a:xfrm>
        </p:spPr>
        <p:txBody>
          <a:bodyPr>
            <a:normAutofit/>
          </a:bodyPr>
          <a:lstStyle/>
          <a:p>
            <a:pPr>
              <a:buClr>
                <a:srgbClr val="FFFF00"/>
              </a:buClr>
              <a:defRPr/>
            </a:pPr>
            <a:r>
              <a:rPr lang="en-US" b="1" dirty="0" smtClean="0">
                <a:ea typeface="ＭＳ Ｐゴシック" charset="0"/>
                <a:cs typeface="ＭＳ Ｐゴシック" charset="0"/>
              </a:rPr>
              <a:t>Benefits:</a:t>
            </a:r>
          </a:p>
          <a:p>
            <a:pPr lvl="1">
              <a:buClr>
                <a:srgbClr val="FFFF00"/>
              </a:buClr>
              <a:defRPr/>
            </a:pPr>
            <a:r>
              <a:rPr lang="en-US" b="1" dirty="0">
                <a:ea typeface="ＭＳ Ｐゴシック" charset="0"/>
              </a:rPr>
              <a:t> </a:t>
            </a:r>
            <a:r>
              <a:rPr lang="en-US" b="1" dirty="0" smtClean="0">
                <a:ea typeface="ＭＳ Ｐゴシック" charset="0"/>
              </a:rPr>
              <a:t>Promote the maximal level of functional independence before discharge</a:t>
            </a:r>
          </a:p>
          <a:p>
            <a:pPr lvl="1">
              <a:buClr>
                <a:srgbClr val="FFFF00"/>
              </a:buClr>
              <a:defRPr/>
            </a:pPr>
            <a:r>
              <a:rPr lang="en-US" b="1" dirty="0" smtClean="0">
                <a:solidFill>
                  <a:srgbClr val="00B0F0"/>
                </a:solidFill>
                <a:ea typeface="ＭＳ Ｐゴシック" charset="0"/>
              </a:rPr>
              <a:t>Decreased risk of neuromuscular abnormalities and physical impairments</a:t>
            </a:r>
          </a:p>
          <a:p>
            <a:pPr lvl="1">
              <a:buClr>
                <a:srgbClr val="FFFF00"/>
              </a:buClr>
              <a:defRPr/>
            </a:pPr>
            <a:r>
              <a:rPr lang="en-US" b="1" dirty="0" smtClean="0">
                <a:solidFill>
                  <a:srgbClr val="FFC000"/>
                </a:solidFill>
                <a:ea typeface="ＭＳ Ｐゴシック" charset="0"/>
              </a:rPr>
              <a:t>Decreased ventilator and hospital acquired diseases</a:t>
            </a:r>
          </a:p>
          <a:p>
            <a:pPr lvl="1">
              <a:buClr>
                <a:srgbClr val="FFFF00"/>
              </a:buClr>
              <a:defRPr/>
            </a:pPr>
            <a:r>
              <a:rPr lang="en-US" b="1" dirty="0" smtClean="0">
                <a:solidFill>
                  <a:srgbClr val="FF0000"/>
                </a:solidFill>
                <a:ea typeface="ＭＳ Ｐゴシック" charset="0"/>
              </a:rPr>
              <a:t>Decreased length of stay in the ICU and in the hospital </a:t>
            </a:r>
            <a:r>
              <a:rPr lang="en-US" b="1" dirty="0" smtClean="0">
                <a:solidFill>
                  <a:srgbClr val="FF00FF"/>
                </a:solidFill>
                <a:ea typeface="ＭＳ Ｐゴシック" charset="0"/>
              </a:rPr>
              <a:t>Decreased duration of mechanical ventilation</a:t>
            </a:r>
          </a:p>
          <a:p>
            <a:pPr lvl="1">
              <a:buClr>
                <a:srgbClr val="FFFF00"/>
              </a:buClr>
              <a:defRPr/>
            </a:pPr>
            <a:r>
              <a:rPr lang="en-US" b="1" dirty="0" smtClean="0">
                <a:solidFill>
                  <a:srgbClr val="7030A0"/>
                </a:solidFill>
                <a:ea typeface="ＭＳ Ｐゴシック" charset="0"/>
              </a:rPr>
              <a:t>Decreased hospital costs</a:t>
            </a:r>
          </a:p>
          <a:p>
            <a:pPr lvl="1">
              <a:buClr>
                <a:srgbClr val="FFFF00"/>
              </a:buClr>
              <a:defRPr/>
            </a:pPr>
            <a:r>
              <a:rPr lang="en-US" b="1" dirty="0" smtClean="0">
                <a:ea typeface="ＭＳ Ｐゴシック" charset="0"/>
              </a:rPr>
              <a:t>Improved quality of life upon discharge</a:t>
            </a:r>
            <a:endParaRPr lang="en-US" b="1" dirty="0">
              <a:ea typeface="ＭＳ Ｐゴシック"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7402286" cy="1366838"/>
          </a:xfrm>
        </p:spPr>
        <p:txBody>
          <a:bodyPr>
            <a:normAutofit fontScale="90000"/>
          </a:bodyPr>
          <a:lstStyle/>
          <a:p>
            <a:pPr>
              <a:defRPr/>
            </a:pPr>
            <a:r>
              <a:rPr lang="en-US" sz="4800" dirty="0" smtClean="0">
                <a:ea typeface="ＭＳ Ｐゴシック" charset="0"/>
                <a:cs typeface="ＭＳ Ｐゴシック" charset="0"/>
              </a:rPr>
              <a:t>Cognition, Sleep, Pain Effects</a:t>
            </a:r>
            <a:endParaRPr lang="en-US" sz="4800" dirty="0">
              <a:ea typeface="ＭＳ Ｐゴシック" charset="0"/>
              <a:cs typeface="ＭＳ Ｐゴシック" charset="0"/>
            </a:endParaRPr>
          </a:p>
        </p:txBody>
      </p:sp>
      <p:sp>
        <p:nvSpPr>
          <p:cNvPr id="10243" name="Content Placeholder 2"/>
          <p:cNvSpPr txBox="1">
            <a:spLocks/>
          </p:cNvSpPr>
          <p:nvPr/>
        </p:nvSpPr>
        <p:spPr bwMode="auto">
          <a:xfrm>
            <a:off x="609298" y="1600200"/>
            <a:ext cx="8229297" cy="1752600"/>
          </a:xfrm>
          <a:prstGeom prst="rect">
            <a:avLst/>
          </a:prstGeom>
          <a:noFill/>
          <a:ln w="9525">
            <a:noFill/>
            <a:miter lim="800000"/>
            <a:headEnd/>
            <a:tailEnd/>
          </a:ln>
        </p:spPr>
        <p:txBody>
          <a:bodyPr/>
          <a:lstStyle/>
          <a:p>
            <a:pPr marL="342900" indent="-342900" algn="l" eaLnBrk="1" hangingPunct="1">
              <a:spcBef>
                <a:spcPct val="20000"/>
              </a:spcBef>
              <a:buFont typeface="Arial" pitchFamily="34" charset="0"/>
              <a:buChar char="•"/>
            </a:pPr>
            <a:r>
              <a:rPr lang="en-US" sz="3200" dirty="0"/>
              <a:t>ICU Delirium</a:t>
            </a:r>
          </a:p>
          <a:p>
            <a:pPr marL="342900" indent="-342900" algn="l" eaLnBrk="1" hangingPunct="1">
              <a:spcBef>
                <a:spcPct val="20000"/>
              </a:spcBef>
              <a:buFont typeface="Arial" pitchFamily="34" charset="0"/>
              <a:buChar char="•"/>
            </a:pPr>
            <a:r>
              <a:rPr lang="en-US" sz="3200" dirty="0"/>
              <a:t>Memory</a:t>
            </a:r>
          </a:p>
          <a:p>
            <a:pPr marL="342900" indent="-342900" algn="l" eaLnBrk="1" hangingPunct="1">
              <a:spcBef>
                <a:spcPct val="20000"/>
              </a:spcBef>
              <a:buFont typeface="Arial" pitchFamily="34" charset="0"/>
              <a:buChar char="•"/>
            </a:pPr>
            <a:r>
              <a:rPr lang="en-US" sz="3200" dirty="0"/>
              <a:t>Altered sleep-wake cycle</a:t>
            </a:r>
          </a:p>
          <a:p>
            <a:pPr marL="342900" indent="-342900" algn="l" eaLnBrk="1" hangingPunct="1">
              <a:spcBef>
                <a:spcPct val="20000"/>
              </a:spcBef>
              <a:buFont typeface="Arial" pitchFamily="34" charset="0"/>
              <a:buChar char="•"/>
            </a:pPr>
            <a:r>
              <a:rPr lang="en-US" sz="3200" dirty="0"/>
              <a:t>Back pain</a:t>
            </a:r>
          </a:p>
          <a:p>
            <a:pPr marL="342900" indent="-342900" algn="l" eaLnBrk="1" hangingPunct="1">
              <a:spcBef>
                <a:spcPct val="20000"/>
              </a:spcBef>
              <a:buFont typeface="Arial" pitchFamily="34" charset="0"/>
              <a:buChar char="•"/>
            </a:pPr>
            <a:r>
              <a:rPr lang="en-US" sz="3200" dirty="0"/>
              <a:t>Altered cutaneous pain perception</a:t>
            </a:r>
          </a:p>
        </p:txBody>
      </p:sp>
      <p:pic>
        <p:nvPicPr>
          <p:cNvPr id="10244" name="Picture 7" descr="C:\Documents and Settings\kdosch\Local Settings\Temporary Internet Files\Content.IE5\MNSCJWY3\MC900434403[1].wmf"/>
          <p:cNvPicPr>
            <a:picLocks noChangeAspect="1" noChangeArrowheads="1"/>
          </p:cNvPicPr>
          <p:nvPr/>
        </p:nvPicPr>
        <p:blipFill>
          <a:blip r:embed="rId3"/>
          <a:srcRect/>
          <a:stretch>
            <a:fillRect/>
          </a:stretch>
        </p:blipFill>
        <p:spPr bwMode="auto">
          <a:xfrm>
            <a:off x="7086600" y="3962400"/>
            <a:ext cx="1696357" cy="2495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5448"/>
            <a:ext cx="8991600" cy="1252728"/>
          </a:xfrm>
        </p:spPr>
        <p:txBody>
          <a:bodyPr>
            <a:normAutofit fontScale="90000"/>
          </a:bodyPr>
          <a:lstStyle/>
          <a:p>
            <a:r>
              <a:rPr lang="en-US" sz="4000" dirty="0" smtClean="0"/>
              <a:t>Aim of this study:</a:t>
            </a:r>
            <a:br>
              <a:rPr lang="en-US" sz="4000" dirty="0" smtClean="0"/>
            </a:br>
            <a:r>
              <a:rPr lang="en-US" sz="4000" dirty="0" smtClean="0"/>
              <a:t>Postoperative </a:t>
            </a:r>
            <a:r>
              <a:rPr lang="en-US" sz="4000" dirty="0"/>
              <a:t>cognitive disorders</a:t>
            </a:r>
            <a:r>
              <a:rPr lang="en-US" dirty="0"/>
              <a:t> (POCD)</a:t>
            </a:r>
          </a:p>
        </p:txBody>
      </p:sp>
      <p:sp>
        <p:nvSpPr>
          <p:cNvPr id="3" name="Content Placeholder 2"/>
          <p:cNvSpPr>
            <a:spLocks noGrp="1"/>
          </p:cNvSpPr>
          <p:nvPr>
            <p:ph idx="1"/>
          </p:nvPr>
        </p:nvSpPr>
        <p:spPr>
          <a:xfrm>
            <a:off x="76200" y="1600201"/>
            <a:ext cx="8991600" cy="4800600"/>
          </a:xfrm>
        </p:spPr>
        <p:txBody>
          <a:bodyPr>
            <a:normAutofit lnSpcReduction="10000"/>
          </a:bodyPr>
          <a:lstStyle/>
          <a:p>
            <a:r>
              <a:rPr lang="en-US" dirty="0"/>
              <a:t>The prevalence of neurocognitive dysfunction after cardiac surgery varies between 30 to 70 percent</a:t>
            </a:r>
            <a:r>
              <a:rPr lang="en-US" dirty="0" smtClean="0"/>
              <a:t>.</a:t>
            </a:r>
          </a:p>
          <a:p>
            <a:r>
              <a:rPr lang="en-US" dirty="0" smtClean="0"/>
              <a:t>Important </a:t>
            </a:r>
            <a:r>
              <a:rPr lang="en-US" dirty="0"/>
              <a:t>known risk factors of post-op cognitive </a:t>
            </a:r>
            <a:r>
              <a:rPr lang="en-US" dirty="0" smtClean="0"/>
              <a:t>dysfunction:</a:t>
            </a:r>
          </a:p>
          <a:p>
            <a:pPr lvl="1"/>
            <a:r>
              <a:rPr lang="en-US" dirty="0" smtClean="0"/>
              <a:t> </a:t>
            </a:r>
            <a:r>
              <a:rPr lang="en-US" dirty="0"/>
              <a:t>profound depth of </a:t>
            </a:r>
            <a:r>
              <a:rPr lang="en-US" dirty="0" smtClean="0"/>
              <a:t>anesthesia</a:t>
            </a:r>
          </a:p>
          <a:p>
            <a:pPr lvl="1"/>
            <a:r>
              <a:rPr lang="en-US" dirty="0" smtClean="0"/>
              <a:t> </a:t>
            </a:r>
            <a:r>
              <a:rPr lang="en-US" dirty="0"/>
              <a:t>intraoperative decline of cerebral </a:t>
            </a:r>
            <a:r>
              <a:rPr lang="en-US" dirty="0" smtClean="0"/>
              <a:t>oxygenation</a:t>
            </a:r>
          </a:p>
          <a:p>
            <a:pPr lvl="1"/>
            <a:r>
              <a:rPr lang="en-US" dirty="0" smtClean="0"/>
              <a:t> </a:t>
            </a:r>
            <a:r>
              <a:rPr lang="en-US" dirty="0"/>
              <a:t>continued low cardiac </a:t>
            </a:r>
            <a:r>
              <a:rPr lang="en-US" dirty="0" smtClean="0"/>
              <a:t>output, </a:t>
            </a:r>
          </a:p>
          <a:p>
            <a:pPr lvl="1"/>
            <a:r>
              <a:rPr lang="en-US" dirty="0" smtClean="0"/>
              <a:t>Patient age and education,</a:t>
            </a:r>
          </a:p>
          <a:p>
            <a:pPr lvl="1"/>
            <a:r>
              <a:rPr lang="en-US" dirty="0" smtClean="0"/>
              <a:t> previous neurologic and cognitive disorders.</a:t>
            </a:r>
            <a:endParaRPr lang="en-US" dirty="0"/>
          </a:p>
        </p:txBody>
      </p:sp>
      <p:sp>
        <p:nvSpPr>
          <p:cNvPr id="4" name="Date Placeholder 3"/>
          <p:cNvSpPr>
            <a:spLocks noGrp="1"/>
          </p:cNvSpPr>
          <p:nvPr>
            <p:ph type="dt" sz="half" idx="10"/>
          </p:nvPr>
        </p:nvSpPr>
        <p:spPr/>
        <p:txBody>
          <a:bodyPr/>
          <a:lstStyle/>
          <a:p>
            <a:fld id="{536A53B4-47DB-4D3D-BFE9-E8CD8A47B563}" type="datetime1">
              <a:rPr lang="en-US" smtClean="0"/>
              <a:pPr/>
              <a:t>2017-12-07</a:t>
            </a:fld>
            <a:endParaRPr lang="en-US"/>
          </a:p>
        </p:txBody>
      </p:sp>
      <p:sp>
        <p:nvSpPr>
          <p:cNvPr id="5" name="Footer Placeholder 4"/>
          <p:cNvSpPr>
            <a:spLocks noGrp="1"/>
          </p:cNvSpPr>
          <p:nvPr>
            <p:ph type="ftr" sz="quarter" idx="11"/>
          </p:nvPr>
        </p:nvSpPr>
        <p:spPr/>
        <p:txBody>
          <a:bodyPr/>
          <a:lstStyle/>
          <a:p>
            <a:r>
              <a:rPr lang="en-US" smtClean="0"/>
              <a:t>R Azarfarin</a:t>
            </a:r>
            <a:endParaRPr lang="en-US"/>
          </a:p>
        </p:txBody>
      </p:sp>
      <p:sp>
        <p:nvSpPr>
          <p:cNvPr id="6" name="Slide Number Placeholder 5"/>
          <p:cNvSpPr>
            <a:spLocks noGrp="1"/>
          </p:cNvSpPr>
          <p:nvPr>
            <p:ph type="sldNum" sz="quarter" idx="12"/>
          </p:nvPr>
        </p:nvSpPr>
        <p:spPr/>
        <p:txBody>
          <a:bodyPr/>
          <a:lstStyle/>
          <a:p>
            <a:fld id="{A9DAA90B-BD82-4656-972A-A25F05673DD3}" type="slidenum">
              <a:rPr lang="en-US" smtClean="0"/>
              <a:pPr/>
              <a:t>6</a:t>
            </a:fld>
            <a:endParaRPr lang="en-US"/>
          </a:p>
        </p:txBody>
      </p:sp>
    </p:spTree>
    <p:extLst>
      <p:ext uri="{BB962C8B-B14F-4D97-AF65-F5344CB8AC3E}">
        <p14:creationId xmlns:p14="http://schemas.microsoft.com/office/powerpoint/2010/main" val="33643745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Methods(1)</a:t>
            </a:r>
            <a:endParaRPr lang="en-US" dirty="0"/>
          </a:p>
        </p:txBody>
      </p:sp>
      <p:sp>
        <p:nvSpPr>
          <p:cNvPr id="3" name="Content Placeholder 2"/>
          <p:cNvSpPr>
            <a:spLocks noGrp="1"/>
          </p:cNvSpPr>
          <p:nvPr>
            <p:ph idx="1"/>
          </p:nvPr>
        </p:nvSpPr>
        <p:spPr>
          <a:xfrm>
            <a:off x="152400" y="1600201"/>
            <a:ext cx="8915400" cy="5029200"/>
          </a:xfrm>
        </p:spPr>
        <p:txBody>
          <a:bodyPr>
            <a:normAutofit fontScale="92500" lnSpcReduction="20000"/>
          </a:bodyPr>
          <a:lstStyle/>
          <a:p>
            <a:r>
              <a:rPr lang="en-US" dirty="0" smtClean="0"/>
              <a:t>In </a:t>
            </a:r>
            <a:r>
              <a:rPr lang="en-US" dirty="0"/>
              <a:t>a </a:t>
            </a:r>
            <a:r>
              <a:rPr lang="en-US" b="1" dirty="0" smtClean="0">
                <a:solidFill>
                  <a:srgbClr val="FF0000"/>
                </a:solidFill>
              </a:rPr>
              <a:t>randomized controlled trial</a:t>
            </a:r>
            <a:r>
              <a:rPr lang="en-US" dirty="0" smtClean="0"/>
              <a:t>, </a:t>
            </a:r>
            <a:r>
              <a:rPr lang="en-US" b="1" u="sng" dirty="0"/>
              <a:t>80 adult patients </a:t>
            </a:r>
            <a:r>
              <a:rPr lang="en-US" dirty="0"/>
              <a:t>who had undergone elective cardiac surgery were randomly assigned to </a:t>
            </a:r>
            <a:r>
              <a:rPr lang="en-US" dirty="0" smtClean="0"/>
              <a:t>intervention:</a:t>
            </a:r>
          </a:p>
          <a:p>
            <a:r>
              <a:rPr lang="en-US" dirty="0" smtClean="0"/>
              <a:t>[</a:t>
            </a:r>
            <a:r>
              <a:rPr lang="en-US" dirty="0"/>
              <a:t>early mobilization protocol; </a:t>
            </a:r>
            <a:r>
              <a:rPr lang="en-US" b="1" dirty="0">
                <a:solidFill>
                  <a:srgbClr val="FF0000"/>
                </a:solidFill>
              </a:rPr>
              <a:t>(n=40)] </a:t>
            </a:r>
            <a:endParaRPr lang="en-US" b="1" dirty="0" smtClean="0">
              <a:solidFill>
                <a:srgbClr val="FF0000"/>
              </a:solidFill>
            </a:endParaRPr>
          </a:p>
          <a:p>
            <a:r>
              <a:rPr lang="en-US" dirty="0" smtClean="0"/>
              <a:t>Control group [routine </a:t>
            </a:r>
            <a:r>
              <a:rPr lang="en-US" dirty="0"/>
              <a:t>physical therapy; </a:t>
            </a:r>
            <a:r>
              <a:rPr lang="en-US" b="1" dirty="0">
                <a:solidFill>
                  <a:srgbClr val="FF0000"/>
                </a:solidFill>
              </a:rPr>
              <a:t>n=40</a:t>
            </a:r>
            <a:r>
              <a:rPr lang="en-US" dirty="0"/>
              <a:t>] </a:t>
            </a:r>
          </a:p>
          <a:p>
            <a:r>
              <a:rPr lang="en-US" b="1" dirty="0" smtClean="0"/>
              <a:t>Early </a:t>
            </a:r>
            <a:r>
              <a:rPr lang="en-US" b="1" dirty="0"/>
              <a:t>mobilization started from the first post-op morning and continued until discharge from ICU</a:t>
            </a:r>
            <a:r>
              <a:rPr lang="en-US" dirty="0"/>
              <a:t>. </a:t>
            </a:r>
            <a:endParaRPr lang="en-US" dirty="0" smtClean="0"/>
          </a:p>
          <a:p>
            <a:r>
              <a:rPr lang="en-US" dirty="0" smtClean="0"/>
              <a:t>Cognitive </a:t>
            </a:r>
            <a:r>
              <a:rPr lang="en-US" dirty="0"/>
              <a:t>dysfunction was assessed by the Mini Mental State Examination (MMSE) questionnaire. </a:t>
            </a:r>
            <a:endParaRPr lang="en-US" dirty="0" smtClean="0"/>
          </a:p>
          <a:p>
            <a:r>
              <a:rPr lang="en-US" dirty="0" smtClean="0"/>
              <a:t>The </a:t>
            </a:r>
            <a:r>
              <a:rPr lang="en-US" dirty="0"/>
              <a:t>MMSE questionnaire was completed at three occasions for every patient: </a:t>
            </a:r>
            <a:r>
              <a:rPr lang="en-US" b="1" dirty="0">
                <a:solidFill>
                  <a:srgbClr val="FF0000"/>
                </a:solidFill>
              </a:rPr>
              <a:t>one day before surgery</a:t>
            </a:r>
            <a:r>
              <a:rPr lang="en-US" dirty="0"/>
              <a:t>, </a:t>
            </a:r>
            <a:r>
              <a:rPr lang="en-US" b="1" dirty="0">
                <a:solidFill>
                  <a:srgbClr val="0070C0"/>
                </a:solidFill>
              </a:rPr>
              <a:t>first post-op day</a:t>
            </a:r>
            <a:r>
              <a:rPr lang="en-US" dirty="0"/>
              <a:t>, and the </a:t>
            </a:r>
            <a:r>
              <a:rPr lang="en-US" b="1" dirty="0">
                <a:solidFill>
                  <a:srgbClr val="7030A0"/>
                </a:solidFill>
              </a:rPr>
              <a:t>day before discharge from ICU</a:t>
            </a:r>
            <a:r>
              <a:rPr lang="en-US" b="1" dirty="0" smtClean="0">
                <a:solidFill>
                  <a:srgbClr val="7030A0"/>
                </a:solidFill>
              </a:rPr>
              <a:t>.</a:t>
            </a:r>
          </a:p>
        </p:txBody>
      </p:sp>
      <p:sp>
        <p:nvSpPr>
          <p:cNvPr id="4" name="Date Placeholder 3"/>
          <p:cNvSpPr>
            <a:spLocks noGrp="1"/>
          </p:cNvSpPr>
          <p:nvPr>
            <p:ph type="dt" sz="half" idx="10"/>
          </p:nvPr>
        </p:nvSpPr>
        <p:spPr/>
        <p:txBody>
          <a:bodyPr/>
          <a:lstStyle/>
          <a:p>
            <a:fld id="{536A53B4-47DB-4D3D-BFE9-E8CD8A47B563}" type="datetime1">
              <a:rPr lang="en-US" smtClean="0"/>
              <a:pPr/>
              <a:t>2017-12-07</a:t>
            </a:fld>
            <a:endParaRPr lang="en-US"/>
          </a:p>
        </p:txBody>
      </p:sp>
      <p:sp>
        <p:nvSpPr>
          <p:cNvPr id="5" name="Footer Placeholder 4"/>
          <p:cNvSpPr>
            <a:spLocks noGrp="1"/>
          </p:cNvSpPr>
          <p:nvPr>
            <p:ph type="ftr" sz="quarter" idx="11"/>
          </p:nvPr>
        </p:nvSpPr>
        <p:spPr/>
        <p:txBody>
          <a:bodyPr/>
          <a:lstStyle/>
          <a:p>
            <a:r>
              <a:rPr lang="en-US" smtClean="0"/>
              <a:t>R Azarfarin</a:t>
            </a:r>
            <a:endParaRPr lang="en-US"/>
          </a:p>
        </p:txBody>
      </p:sp>
      <p:sp>
        <p:nvSpPr>
          <p:cNvPr id="6" name="Slide Number Placeholder 5"/>
          <p:cNvSpPr>
            <a:spLocks noGrp="1"/>
          </p:cNvSpPr>
          <p:nvPr>
            <p:ph type="sldNum" sz="quarter" idx="12"/>
          </p:nvPr>
        </p:nvSpPr>
        <p:spPr/>
        <p:txBody>
          <a:bodyPr/>
          <a:lstStyle/>
          <a:p>
            <a:fld id="{A9DAA90B-BD82-4656-972A-A25F05673DD3}" type="slidenum">
              <a:rPr lang="en-US" smtClean="0"/>
              <a:pPr/>
              <a:t>7</a:t>
            </a:fld>
            <a:endParaRPr lang="en-US"/>
          </a:p>
        </p:txBody>
      </p:sp>
    </p:spTree>
    <p:extLst>
      <p:ext uri="{BB962C8B-B14F-4D97-AF65-F5344CB8AC3E}">
        <p14:creationId xmlns:p14="http://schemas.microsoft.com/office/powerpoint/2010/main" val="33932452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 (2)</a:t>
            </a:r>
            <a:endParaRPr lang="en-US" dirty="0"/>
          </a:p>
        </p:txBody>
      </p:sp>
      <p:sp>
        <p:nvSpPr>
          <p:cNvPr id="3" name="Content Placeholder 2"/>
          <p:cNvSpPr>
            <a:spLocks noGrp="1"/>
          </p:cNvSpPr>
          <p:nvPr>
            <p:ph idx="1"/>
          </p:nvPr>
        </p:nvSpPr>
        <p:spPr>
          <a:xfrm>
            <a:off x="76200" y="1524000"/>
            <a:ext cx="8991600" cy="5333999"/>
          </a:xfrm>
        </p:spPr>
        <p:txBody>
          <a:bodyPr>
            <a:normAutofit fontScale="77500" lnSpcReduction="20000"/>
          </a:bodyPr>
          <a:lstStyle/>
          <a:p>
            <a:r>
              <a:rPr lang="en-US" dirty="0" smtClean="0"/>
              <a:t>Ages </a:t>
            </a:r>
            <a:r>
              <a:rPr lang="en-US" dirty="0"/>
              <a:t>of 20 to 70, </a:t>
            </a:r>
            <a:endParaRPr lang="en-US" dirty="0" smtClean="0"/>
          </a:p>
          <a:p>
            <a:r>
              <a:rPr lang="en-US" dirty="0" smtClean="0"/>
              <a:t>Ability </a:t>
            </a:r>
            <a:r>
              <a:rPr lang="en-US" dirty="0"/>
              <a:t>to read and write</a:t>
            </a:r>
          </a:p>
          <a:p>
            <a:r>
              <a:rPr lang="en-US" dirty="0" smtClean="0"/>
              <a:t>The </a:t>
            </a:r>
            <a:r>
              <a:rPr lang="en-US" dirty="0" smtClean="0"/>
              <a:t>patients must be cooperative </a:t>
            </a:r>
            <a:r>
              <a:rPr lang="en-US" dirty="0"/>
              <a:t>(RASS between -2 and 2</a:t>
            </a:r>
            <a:r>
              <a:rPr lang="en-US" dirty="0" smtClean="0"/>
              <a:t>).</a:t>
            </a:r>
          </a:p>
          <a:p>
            <a:r>
              <a:rPr lang="en-US" dirty="0"/>
              <a:t>Exclusion criteria were as follows: </a:t>
            </a:r>
            <a:endParaRPr lang="en-US" dirty="0" smtClean="0"/>
          </a:p>
          <a:p>
            <a:pPr lvl="1"/>
            <a:r>
              <a:rPr lang="en-US" dirty="0" smtClean="0"/>
              <a:t>Inability </a:t>
            </a:r>
            <a:r>
              <a:rPr lang="en-US" dirty="0"/>
              <a:t>to communicate, </a:t>
            </a:r>
            <a:endParaRPr lang="en-US" dirty="0" smtClean="0"/>
          </a:p>
          <a:p>
            <a:pPr lvl="1"/>
            <a:r>
              <a:rPr lang="en-US" dirty="0" smtClean="0"/>
              <a:t>Preexisting </a:t>
            </a:r>
            <a:r>
              <a:rPr lang="en-US" dirty="0"/>
              <a:t>cognitive or psychological disorders, </a:t>
            </a:r>
            <a:endParaRPr lang="en-US" dirty="0" smtClean="0"/>
          </a:p>
          <a:p>
            <a:pPr lvl="1"/>
            <a:r>
              <a:rPr lang="en-US" dirty="0" smtClean="0"/>
              <a:t>Cardiac </a:t>
            </a:r>
            <a:r>
              <a:rPr lang="en-US" dirty="0"/>
              <a:t>arrest during or after cardiac surgery, </a:t>
            </a:r>
            <a:endParaRPr lang="en-US" dirty="0" smtClean="0"/>
          </a:p>
          <a:p>
            <a:pPr lvl="1"/>
            <a:r>
              <a:rPr lang="en-US" dirty="0" smtClean="0"/>
              <a:t>Neurologic </a:t>
            </a:r>
            <a:r>
              <a:rPr lang="en-US" dirty="0"/>
              <a:t>disturbance, and presence </a:t>
            </a:r>
            <a:r>
              <a:rPr lang="en-US" dirty="0" smtClean="0"/>
              <a:t>of severe </a:t>
            </a:r>
            <a:r>
              <a:rPr lang="en-US" dirty="0"/>
              <a:t>visual or auditory dysfunction. </a:t>
            </a:r>
            <a:endParaRPr lang="en-US" dirty="0" smtClean="0"/>
          </a:p>
          <a:p>
            <a:pPr lvl="1"/>
            <a:r>
              <a:rPr lang="en-US" b="1" dirty="0" smtClean="0"/>
              <a:t>Also </a:t>
            </a:r>
            <a:r>
              <a:rPr lang="en-US" b="1" dirty="0"/>
              <a:t>presence of any </a:t>
            </a:r>
            <a:r>
              <a:rPr lang="en-US" b="1" u="sng" dirty="0" smtClean="0">
                <a:solidFill>
                  <a:srgbClr val="FF0000"/>
                </a:solidFill>
              </a:rPr>
              <a:t>contraindications</a:t>
            </a:r>
            <a:r>
              <a:rPr lang="en-US" b="1" dirty="0" smtClean="0"/>
              <a:t> </a:t>
            </a:r>
            <a:r>
              <a:rPr lang="en-US" b="1" dirty="0"/>
              <a:t>for early mobilization would lead to exclusion; </a:t>
            </a:r>
            <a:endParaRPr lang="en-US" b="1" dirty="0" smtClean="0"/>
          </a:p>
          <a:p>
            <a:pPr lvl="2"/>
            <a:r>
              <a:rPr lang="en-US" b="1" dirty="0" smtClean="0"/>
              <a:t>respiratory </a:t>
            </a:r>
            <a:r>
              <a:rPr lang="en-US" b="1" dirty="0"/>
              <a:t>incompetence (need for FiO2 values more than 0.85 and PEEP equal to 15 cmH2o or more</a:t>
            </a:r>
            <a:r>
              <a:rPr lang="en-US" b="1" dirty="0" smtClean="0"/>
              <a:t>),</a:t>
            </a:r>
          </a:p>
          <a:p>
            <a:pPr lvl="2"/>
            <a:r>
              <a:rPr lang="en-US" b="1" dirty="0" smtClean="0"/>
              <a:t> </a:t>
            </a:r>
            <a:r>
              <a:rPr lang="en-US" b="1" dirty="0"/>
              <a:t>acute myocardial ischemia, </a:t>
            </a:r>
            <a:endParaRPr lang="en-US" b="1" dirty="0" smtClean="0"/>
          </a:p>
          <a:p>
            <a:pPr lvl="2"/>
            <a:r>
              <a:rPr lang="en-US" b="1" dirty="0" smtClean="0"/>
              <a:t>uncontrolled </a:t>
            </a:r>
            <a:r>
              <a:rPr lang="en-US" b="1" dirty="0"/>
              <a:t>dysrhythmia, </a:t>
            </a:r>
            <a:endParaRPr lang="en-US" b="1" dirty="0" smtClean="0"/>
          </a:p>
          <a:p>
            <a:pPr lvl="2"/>
            <a:r>
              <a:rPr lang="en-US" b="1" dirty="0" smtClean="0"/>
              <a:t>unstable </a:t>
            </a:r>
            <a:r>
              <a:rPr lang="en-US" b="1" dirty="0"/>
              <a:t>blood pressure despite use of vasopressors, </a:t>
            </a:r>
            <a:endParaRPr lang="en-US" b="1" dirty="0" smtClean="0"/>
          </a:p>
          <a:p>
            <a:pPr lvl="2"/>
            <a:r>
              <a:rPr lang="en-US" b="1" dirty="0" smtClean="0"/>
              <a:t>presence </a:t>
            </a:r>
            <a:r>
              <a:rPr lang="en-US" b="1" dirty="0"/>
              <a:t>of open sternum</a:t>
            </a:r>
          </a:p>
        </p:txBody>
      </p:sp>
      <p:sp>
        <p:nvSpPr>
          <p:cNvPr id="4" name="Date Placeholder 3"/>
          <p:cNvSpPr>
            <a:spLocks noGrp="1"/>
          </p:cNvSpPr>
          <p:nvPr>
            <p:ph type="dt" sz="half" idx="10"/>
          </p:nvPr>
        </p:nvSpPr>
        <p:spPr/>
        <p:txBody>
          <a:bodyPr/>
          <a:lstStyle/>
          <a:p>
            <a:fld id="{536A53B4-47DB-4D3D-BFE9-E8CD8A47B563}" type="datetime1">
              <a:rPr lang="en-US" smtClean="0"/>
              <a:pPr/>
              <a:t>2017-12-07</a:t>
            </a:fld>
            <a:endParaRPr lang="en-US"/>
          </a:p>
        </p:txBody>
      </p:sp>
      <p:sp>
        <p:nvSpPr>
          <p:cNvPr id="5" name="Footer Placeholder 4"/>
          <p:cNvSpPr>
            <a:spLocks noGrp="1"/>
          </p:cNvSpPr>
          <p:nvPr>
            <p:ph type="ftr" sz="quarter" idx="11"/>
          </p:nvPr>
        </p:nvSpPr>
        <p:spPr/>
        <p:txBody>
          <a:bodyPr/>
          <a:lstStyle/>
          <a:p>
            <a:r>
              <a:rPr lang="en-US" smtClean="0"/>
              <a:t>R Azarfarin</a:t>
            </a:r>
            <a:endParaRPr lang="en-US"/>
          </a:p>
        </p:txBody>
      </p:sp>
      <p:sp>
        <p:nvSpPr>
          <p:cNvPr id="6" name="Slide Number Placeholder 5"/>
          <p:cNvSpPr>
            <a:spLocks noGrp="1"/>
          </p:cNvSpPr>
          <p:nvPr>
            <p:ph type="sldNum" sz="quarter" idx="12"/>
          </p:nvPr>
        </p:nvSpPr>
        <p:spPr/>
        <p:txBody>
          <a:bodyPr/>
          <a:lstStyle/>
          <a:p>
            <a:fld id="{A9DAA90B-BD82-4656-972A-A25F05673DD3}" type="slidenum">
              <a:rPr lang="en-US" smtClean="0"/>
              <a:pPr/>
              <a:t>8</a:t>
            </a:fld>
            <a:endParaRPr lang="en-US"/>
          </a:p>
        </p:txBody>
      </p:sp>
    </p:spTree>
    <p:extLst>
      <p:ext uri="{BB962C8B-B14F-4D97-AF65-F5344CB8AC3E}">
        <p14:creationId xmlns:p14="http://schemas.microsoft.com/office/powerpoint/2010/main" val="30364422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EMP (Early Mobilization Protocol)</a:t>
            </a:r>
            <a:br>
              <a:rPr lang="en-US" dirty="0"/>
            </a:br>
            <a:r>
              <a:rPr lang="en-US" dirty="0"/>
              <a:t>Level 1 activity:</a:t>
            </a:r>
          </a:p>
        </p:txBody>
      </p:sp>
      <p:sp>
        <p:nvSpPr>
          <p:cNvPr id="3" name="Content Placeholder 2"/>
          <p:cNvSpPr>
            <a:spLocks noGrp="1"/>
          </p:cNvSpPr>
          <p:nvPr>
            <p:ph idx="1"/>
          </p:nvPr>
        </p:nvSpPr>
        <p:spPr>
          <a:xfrm>
            <a:off x="228600" y="1851390"/>
            <a:ext cx="8656906" cy="4625609"/>
          </a:xfrm>
        </p:spPr>
        <p:txBody>
          <a:bodyPr>
            <a:normAutofit lnSpcReduction="10000"/>
          </a:bodyPr>
          <a:lstStyle/>
          <a:p>
            <a:r>
              <a:rPr lang="en-US" dirty="0" smtClean="0"/>
              <a:t>At </a:t>
            </a:r>
            <a:r>
              <a:rPr lang="en-US" dirty="0"/>
              <a:t>this level, patient is totally dependent on assistance. </a:t>
            </a:r>
            <a:endParaRPr lang="en-US" dirty="0" smtClean="0"/>
          </a:p>
          <a:p>
            <a:r>
              <a:rPr lang="en-US" dirty="0" smtClean="0"/>
              <a:t>Hence</a:t>
            </a:r>
            <a:r>
              <a:rPr lang="en-US" dirty="0"/>
              <a:t>, inactive movements in the patient’s ROM (Range of Motion) are applied twice daily ten times in each cycle, as well as head elevation over the bed (≥ 30◦) for 15 minutes and change of position for every 2 hours. </a:t>
            </a:r>
            <a:endParaRPr lang="en-US" dirty="0" smtClean="0"/>
          </a:p>
          <a:p>
            <a:r>
              <a:rPr lang="en-US" dirty="0" smtClean="0"/>
              <a:t>In </a:t>
            </a:r>
            <a:r>
              <a:rPr lang="en-US" dirty="0"/>
              <a:t>a patient with RASS between -2 and +2 who tolerates level 1 activity, level 2 would be started.</a:t>
            </a:r>
          </a:p>
        </p:txBody>
      </p:sp>
      <p:sp>
        <p:nvSpPr>
          <p:cNvPr id="4" name="Date Placeholder 3"/>
          <p:cNvSpPr>
            <a:spLocks noGrp="1"/>
          </p:cNvSpPr>
          <p:nvPr>
            <p:ph type="dt" sz="half" idx="10"/>
          </p:nvPr>
        </p:nvSpPr>
        <p:spPr/>
        <p:txBody>
          <a:bodyPr/>
          <a:lstStyle/>
          <a:p>
            <a:fld id="{536A53B4-47DB-4D3D-BFE9-E8CD8A47B563}" type="datetime1">
              <a:rPr lang="en-US" smtClean="0"/>
              <a:pPr/>
              <a:t>2017-12-07</a:t>
            </a:fld>
            <a:endParaRPr lang="en-US"/>
          </a:p>
        </p:txBody>
      </p:sp>
      <p:sp>
        <p:nvSpPr>
          <p:cNvPr id="5" name="Footer Placeholder 4"/>
          <p:cNvSpPr>
            <a:spLocks noGrp="1"/>
          </p:cNvSpPr>
          <p:nvPr>
            <p:ph type="ftr" sz="quarter" idx="11"/>
          </p:nvPr>
        </p:nvSpPr>
        <p:spPr/>
        <p:txBody>
          <a:bodyPr/>
          <a:lstStyle/>
          <a:p>
            <a:r>
              <a:rPr lang="en-US" smtClean="0"/>
              <a:t>R Azarfarin</a:t>
            </a:r>
            <a:endParaRPr lang="en-US"/>
          </a:p>
        </p:txBody>
      </p:sp>
      <p:sp>
        <p:nvSpPr>
          <p:cNvPr id="6" name="Slide Number Placeholder 5"/>
          <p:cNvSpPr>
            <a:spLocks noGrp="1"/>
          </p:cNvSpPr>
          <p:nvPr>
            <p:ph type="sldNum" sz="quarter" idx="12"/>
          </p:nvPr>
        </p:nvSpPr>
        <p:spPr/>
        <p:txBody>
          <a:bodyPr/>
          <a:lstStyle/>
          <a:p>
            <a:fld id="{A9DAA90B-BD82-4656-972A-A25F05673DD3}" type="slidenum">
              <a:rPr lang="en-US" smtClean="0"/>
              <a:pPr/>
              <a:t>9</a:t>
            </a:fld>
            <a:endParaRPr lang="en-US"/>
          </a:p>
        </p:txBody>
      </p:sp>
    </p:spTree>
    <p:extLst>
      <p:ext uri="{BB962C8B-B14F-4D97-AF65-F5344CB8AC3E}">
        <p14:creationId xmlns:p14="http://schemas.microsoft.com/office/powerpoint/2010/main" val="147515378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219</TotalTime>
  <Words>1389</Words>
  <Application>Microsoft Office PowerPoint</Application>
  <PresentationFormat>On-screen Show (4:3)</PresentationFormat>
  <Paragraphs>192</Paragraphs>
  <Slides>32</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MS PGothic</vt:lpstr>
      <vt:lpstr>MS PGothic</vt:lpstr>
      <vt:lpstr>Arial</vt:lpstr>
      <vt:lpstr>Calibri</vt:lpstr>
      <vt:lpstr>Corbel</vt:lpstr>
      <vt:lpstr>Times</vt:lpstr>
      <vt:lpstr>Times New Roman</vt:lpstr>
      <vt:lpstr>Wingdings</vt:lpstr>
      <vt:lpstr>Wingdings 2</vt:lpstr>
      <vt:lpstr>Wingdings 3</vt:lpstr>
      <vt:lpstr>Module</vt:lpstr>
      <vt:lpstr>PowerPoint Presentation</vt:lpstr>
      <vt:lpstr>PowerPoint Presentation</vt:lpstr>
      <vt:lpstr>PowerPoint Presentation</vt:lpstr>
      <vt:lpstr>Why Early Mobility? </vt:lpstr>
      <vt:lpstr>Cognition, Sleep, Pain Effects</vt:lpstr>
      <vt:lpstr>Aim of this study: Postoperative cognitive disorders (POCD)</vt:lpstr>
      <vt:lpstr>Methods(1)</vt:lpstr>
      <vt:lpstr>Methods (2)</vt:lpstr>
      <vt:lpstr>EMP (Early Mobilization Protocol) Level 1 activity:</vt:lpstr>
      <vt:lpstr>Level 2 activity: </vt:lpstr>
      <vt:lpstr>Level 3 activity: </vt:lpstr>
      <vt:lpstr>Level 4 activity: </vt:lpstr>
      <vt:lpstr>PowerPoint Presentation</vt:lpstr>
      <vt:lpstr>Control group: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Conclusions:</vt:lpstr>
      <vt:lpstr>Limitations</vt:lpstr>
      <vt:lpstr>Step 1, untangling</vt:lpstr>
      <vt:lpstr>Step 2, Bed exercise</vt:lpstr>
      <vt:lpstr>Step 3, sitting on Edge Of Bed</vt:lpstr>
      <vt:lpstr>Step 4, assisted sit to stand</vt:lpstr>
      <vt:lpstr>Step 5, walking</vt:lpstr>
      <vt:lpstr>Step 6, sit and rest as needed</vt:lpstr>
      <vt:lpstr>Barriers for Early Mobility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Early Mobilization after Cardiac Surgery</dc:title>
  <dc:creator>Rasoul Azarfarin</dc:creator>
  <cp:lastModifiedBy>Azarfaarin</cp:lastModifiedBy>
  <cp:revision>50</cp:revision>
  <dcterms:created xsi:type="dcterms:W3CDTF">2014-07-07T06:55:17Z</dcterms:created>
  <dcterms:modified xsi:type="dcterms:W3CDTF">2017-12-07T06:33:24Z</dcterms:modified>
</cp:coreProperties>
</file>